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2"/>
  </p:notesMasterIdLst>
  <p:handoutMasterIdLst>
    <p:handoutMasterId r:id="rId23"/>
  </p:handoutMasterIdLst>
  <p:sldIdLst>
    <p:sldId id="256" r:id="rId2"/>
    <p:sldId id="539" r:id="rId3"/>
    <p:sldId id="634" r:id="rId4"/>
    <p:sldId id="700" r:id="rId5"/>
    <p:sldId id="535" r:id="rId6"/>
    <p:sldId id="786" r:id="rId7"/>
    <p:sldId id="534" r:id="rId8"/>
    <p:sldId id="791" r:id="rId9"/>
    <p:sldId id="792" r:id="rId10"/>
    <p:sldId id="793" r:id="rId11"/>
    <p:sldId id="794" r:id="rId12"/>
    <p:sldId id="795" r:id="rId13"/>
    <p:sldId id="719" r:id="rId14"/>
    <p:sldId id="720" r:id="rId15"/>
    <p:sldId id="721" r:id="rId16"/>
    <p:sldId id="723" r:id="rId17"/>
    <p:sldId id="787" r:id="rId18"/>
    <p:sldId id="724" r:id="rId19"/>
    <p:sldId id="725" r:id="rId20"/>
    <p:sldId id="788" r:id="rId21"/>
  </p:sldIdLst>
  <p:sldSz cx="9144000" cy="6858000" type="screen4x3"/>
  <p:notesSz cx="6953250" cy="9234488"/>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Times New Roman" panose="02020603050405020304" pitchFamily="18"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Times New Roman" panose="02020603050405020304" pitchFamily="18"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Times New Roman" panose="02020603050405020304" pitchFamily="18"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Times New Roman" panose="02020603050405020304" pitchFamily="18"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Times New Roman" panose="02020603050405020304" pitchFamily="18" charset="0"/>
      </a:defRPr>
    </a:lvl5pPr>
    <a:lvl6pPr marL="2286000" algn="l" defTabSz="914400" rtl="0" eaLnBrk="1" latinLnBrk="0" hangingPunct="1">
      <a:defRPr b="1" kern="1200">
        <a:solidFill>
          <a:schemeClr val="tx1"/>
        </a:solidFill>
        <a:latin typeface="Arial" panose="020B0604020202020204" pitchFamily="34" charset="0"/>
        <a:ea typeface="+mn-ea"/>
        <a:cs typeface="Times New Roman" panose="02020603050405020304" pitchFamily="18" charset="0"/>
      </a:defRPr>
    </a:lvl6pPr>
    <a:lvl7pPr marL="2743200" algn="l" defTabSz="914400" rtl="0" eaLnBrk="1" latinLnBrk="0" hangingPunct="1">
      <a:defRPr b="1" kern="1200">
        <a:solidFill>
          <a:schemeClr val="tx1"/>
        </a:solidFill>
        <a:latin typeface="Arial" panose="020B0604020202020204" pitchFamily="34" charset="0"/>
        <a:ea typeface="+mn-ea"/>
        <a:cs typeface="Times New Roman" panose="02020603050405020304" pitchFamily="18" charset="0"/>
      </a:defRPr>
    </a:lvl7pPr>
    <a:lvl8pPr marL="3200400" algn="l" defTabSz="914400" rtl="0" eaLnBrk="1" latinLnBrk="0" hangingPunct="1">
      <a:defRPr b="1" kern="1200">
        <a:solidFill>
          <a:schemeClr val="tx1"/>
        </a:solidFill>
        <a:latin typeface="Arial" panose="020B0604020202020204" pitchFamily="34" charset="0"/>
        <a:ea typeface="+mn-ea"/>
        <a:cs typeface="Times New Roman" panose="02020603050405020304" pitchFamily="18" charset="0"/>
      </a:defRPr>
    </a:lvl8pPr>
    <a:lvl9pPr marL="3657600" algn="l" defTabSz="914400" rtl="0" eaLnBrk="1" latinLnBrk="0" hangingPunct="1">
      <a:defRPr b="1" kern="1200">
        <a:solidFill>
          <a:schemeClr val="tx1"/>
        </a:solidFill>
        <a:latin typeface="Arial" panose="020B060402020202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9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50"/>
    <a:srgbClr val="E2EAF2"/>
    <a:srgbClr val="FFFFFF"/>
    <a:srgbClr val="000066"/>
    <a:srgbClr val="FF99FF"/>
    <a:srgbClr val="FFFF00"/>
    <a:srgbClr val="FF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6" autoAdjust="0"/>
    <p:restoredTop sz="97588" autoAdjust="0"/>
  </p:normalViewPr>
  <p:slideViewPr>
    <p:cSldViewPr>
      <p:cViewPr varScale="1">
        <p:scale>
          <a:sx n="66" d="100"/>
          <a:sy n="66" d="100"/>
        </p:scale>
        <p:origin x="145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944" y="-90"/>
      </p:cViewPr>
      <p:guideLst>
        <p:guide orient="horz" pos="2909"/>
        <p:guide pos="21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501" tIns="46250" rIns="92501" bIns="46250" numCol="1" anchor="t" anchorCtr="0" compatLnSpc="1">
            <a:prstTxWarp prst="textNoShape">
              <a:avLst/>
            </a:prstTxWarp>
          </a:bodyPr>
          <a:lstStyle>
            <a:lvl1pPr defTabSz="925513" eaLnBrk="1" hangingPunct="1">
              <a:defRPr sz="1200" b="0">
                <a:latin typeface="Times New Roman" charset="0"/>
                <a:cs typeface="Times New Roman" charset="0"/>
              </a:defRPr>
            </a:lvl1pPr>
          </a:lstStyle>
          <a:p>
            <a:pPr>
              <a:defRPr/>
            </a:pPr>
            <a:endParaRPr lang="en-US"/>
          </a:p>
        </p:txBody>
      </p:sp>
      <p:sp>
        <p:nvSpPr>
          <p:cNvPr id="63491" name="Rectangle 3"/>
          <p:cNvSpPr>
            <a:spLocks noGrp="1" noChangeArrowheads="1"/>
          </p:cNvSpPr>
          <p:nvPr>
            <p:ph type="dt" sz="quarter" idx="1"/>
          </p:nvPr>
        </p:nvSpPr>
        <p:spPr bwMode="auto">
          <a:xfrm>
            <a:off x="3940175" y="0"/>
            <a:ext cx="3013075" cy="461963"/>
          </a:xfrm>
          <a:prstGeom prst="rect">
            <a:avLst/>
          </a:prstGeom>
          <a:noFill/>
          <a:ln w="9525">
            <a:noFill/>
            <a:miter lim="800000"/>
            <a:headEnd/>
            <a:tailEnd/>
          </a:ln>
          <a:effectLst/>
        </p:spPr>
        <p:txBody>
          <a:bodyPr vert="horz" wrap="square" lIns="92501" tIns="46250" rIns="92501" bIns="46250" numCol="1" anchor="t" anchorCtr="0" compatLnSpc="1">
            <a:prstTxWarp prst="textNoShape">
              <a:avLst/>
            </a:prstTxWarp>
          </a:bodyPr>
          <a:lstStyle>
            <a:lvl1pPr algn="r" defTabSz="925513" eaLnBrk="1" hangingPunct="1">
              <a:defRPr sz="1200" b="0">
                <a:latin typeface="Times New Roman" charset="0"/>
                <a:cs typeface="Times New Roman" charset="0"/>
              </a:defRPr>
            </a:lvl1pPr>
          </a:lstStyle>
          <a:p>
            <a:pPr>
              <a:defRPr/>
            </a:pPr>
            <a:endParaRPr lang="en-US"/>
          </a:p>
        </p:txBody>
      </p:sp>
      <p:sp>
        <p:nvSpPr>
          <p:cNvPr id="63492" name="Rectangle 4"/>
          <p:cNvSpPr>
            <a:spLocks noGrp="1" noChangeArrowheads="1"/>
          </p:cNvSpPr>
          <p:nvPr>
            <p:ph type="ftr" sz="quarter" idx="2"/>
          </p:nvPr>
        </p:nvSpPr>
        <p:spPr bwMode="auto">
          <a:xfrm>
            <a:off x="0" y="8772525"/>
            <a:ext cx="3013075" cy="461963"/>
          </a:xfrm>
          <a:prstGeom prst="rect">
            <a:avLst/>
          </a:prstGeom>
          <a:noFill/>
          <a:ln w="9525">
            <a:noFill/>
            <a:miter lim="800000"/>
            <a:headEnd/>
            <a:tailEnd/>
          </a:ln>
          <a:effectLst/>
        </p:spPr>
        <p:txBody>
          <a:bodyPr vert="horz" wrap="square" lIns="92501" tIns="46250" rIns="92501" bIns="46250" numCol="1" anchor="b" anchorCtr="0" compatLnSpc="1">
            <a:prstTxWarp prst="textNoShape">
              <a:avLst/>
            </a:prstTxWarp>
          </a:bodyPr>
          <a:lstStyle>
            <a:lvl1pPr defTabSz="925513" eaLnBrk="1" hangingPunct="1">
              <a:defRPr sz="1200" b="0">
                <a:latin typeface="Times New Roman" charset="0"/>
                <a:cs typeface="Times New Roman" charset="0"/>
              </a:defRPr>
            </a:lvl1pPr>
          </a:lstStyle>
          <a:p>
            <a:pPr>
              <a:defRPr/>
            </a:pPr>
            <a:endParaRPr lang="en-US"/>
          </a:p>
        </p:txBody>
      </p:sp>
      <p:sp>
        <p:nvSpPr>
          <p:cNvPr id="63493" name="Rectangle 5"/>
          <p:cNvSpPr>
            <a:spLocks noGrp="1" noChangeArrowheads="1"/>
          </p:cNvSpPr>
          <p:nvPr>
            <p:ph type="sldNum" sz="quarter" idx="3"/>
          </p:nvPr>
        </p:nvSpPr>
        <p:spPr bwMode="auto">
          <a:xfrm>
            <a:off x="3940175" y="8772525"/>
            <a:ext cx="3013075" cy="461963"/>
          </a:xfrm>
          <a:prstGeom prst="rect">
            <a:avLst/>
          </a:prstGeom>
          <a:noFill/>
          <a:ln w="9525">
            <a:noFill/>
            <a:miter lim="800000"/>
            <a:headEnd/>
            <a:tailEnd/>
          </a:ln>
          <a:effectLst/>
        </p:spPr>
        <p:txBody>
          <a:bodyPr vert="horz" wrap="square" lIns="92501" tIns="46250" rIns="92501" bIns="46250" numCol="1" anchor="b" anchorCtr="0" compatLnSpc="1">
            <a:prstTxWarp prst="textNoShape">
              <a:avLst/>
            </a:prstTxWarp>
          </a:bodyPr>
          <a:lstStyle>
            <a:lvl1pPr algn="r" defTabSz="925513" eaLnBrk="1" hangingPunct="1">
              <a:defRPr sz="1200" b="0" smtClean="0">
                <a:latin typeface="Times New Roman" panose="02020603050405020304" pitchFamily="18" charset="0"/>
              </a:defRPr>
            </a:lvl1pPr>
          </a:lstStyle>
          <a:p>
            <a:pPr>
              <a:defRPr/>
            </a:pPr>
            <a:fld id="{7DFCC67E-6ED4-4856-916D-CB358AE2B1E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501" tIns="46250" rIns="92501" bIns="46250" numCol="1" anchor="t" anchorCtr="0" compatLnSpc="1">
            <a:prstTxWarp prst="textNoShape">
              <a:avLst/>
            </a:prstTxWarp>
          </a:bodyPr>
          <a:lstStyle>
            <a:lvl1pPr defTabSz="925513" eaLnBrk="1" hangingPunct="1">
              <a:defRPr sz="1200" b="0">
                <a:latin typeface="Times New Roman" charset="0"/>
                <a:cs typeface="Times New Roman" charset="0"/>
              </a:defRPr>
            </a:lvl1pPr>
          </a:lstStyle>
          <a:p>
            <a:pPr>
              <a:defRPr/>
            </a:pPr>
            <a:endParaRPr lang="en-US"/>
          </a:p>
        </p:txBody>
      </p:sp>
      <p:sp>
        <p:nvSpPr>
          <p:cNvPr id="40963" name="Rectangle 3"/>
          <p:cNvSpPr>
            <a:spLocks noGrp="1" noChangeArrowheads="1"/>
          </p:cNvSpPr>
          <p:nvPr>
            <p:ph type="dt" idx="1"/>
          </p:nvPr>
        </p:nvSpPr>
        <p:spPr bwMode="auto">
          <a:xfrm>
            <a:off x="3940175" y="0"/>
            <a:ext cx="3013075" cy="461963"/>
          </a:xfrm>
          <a:prstGeom prst="rect">
            <a:avLst/>
          </a:prstGeom>
          <a:noFill/>
          <a:ln w="9525">
            <a:noFill/>
            <a:miter lim="800000"/>
            <a:headEnd/>
            <a:tailEnd/>
          </a:ln>
          <a:effectLst/>
        </p:spPr>
        <p:txBody>
          <a:bodyPr vert="horz" wrap="square" lIns="92501" tIns="46250" rIns="92501" bIns="46250" numCol="1" anchor="t" anchorCtr="0" compatLnSpc="1">
            <a:prstTxWarp prst="textNoShape">
              <a:avLst/>
            </a:prstTxWarp>
          </a:bodyPr>
          <a:lstStyle>
            <a:lvl1pPr algn="r" defTabSz="925513" eaLnBrk="1" hangingPunct="1">
              <a:defRPr sz="1200" b="0">
                <a:latin typeface="Times New Roman" charset="0"/>
                <a:cs typeface="Times New Roman" charset="0"/>
              </a:defRPr>
            </a:lvl1pPr>
          </a:lstStyle>
          <a:p>
            <a:pPr>
              <a:defRPr/>
            </a:pPr>
            <a:endParaRPr lang="en-US"/>
          </a:p>
        </p:txBody>
      </p:sp>
      <p:sp>
        <p:nvSpPr>
          <p:cNvPr id="3076" name="Rectangle 4"/>
          <p:cNvSpPr>
            <a:spLocks noChangeArrowheads="1" noTextEdit="1"/>
          </p:cNvSpPr>
          <p:nvPr>
            <p:ph type="sldImg" idx="2"/>
          </p:nvPr>
        </p:nvSpPr>
        <p:spPr bwMode="auto">
          <a:xfrm>
            <a:off x="1168400" y="692150"/>
            <a:ext cx="4618038"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927100" y="4386263"/>
            <a:ext cx="5099050" cy="4156075"/>
          </a:xfrm>
          <a:prstGeom prst="rect">
            <a:avLst/>
          </a:prstGeom>
          <a:noFill/>
          <a:ln w="9525">
            <a:noFill/>
            <a:miter lim="800000"/>
            <a:headEnd/>
            <a:tailEnd/>
          </a:ln>
          <a:effectLst/>
        </p:spPr>
        <p:txBody>
          <a:bodyPr vert="horz" wrap="square" lIns="92501" tIns="46250" rIns="92501" bIns="462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6" name="Rectangle 6"/>
          <p:cNvSpPr>
            <a:spLocks noGrp="1" noChangeArrowheads="1"/>
          </p:cNvSpPr>
          <p:nvPr>
            <p:ph type="ftr" sz="quarter" idx="4"/>
          </p:nvPr>
        </p:nvSpPr>
        <p:spPr bwMode="auto">
          <a:xfrm>
            <a:off x="0" y="8772525"/>
            <a:ext cx="3013075" cy="461963"/>
          </a:xfrm>
          <a:prstGeom prst="rect">
            <a:avLst/>
          </a:prstGeom>
          <a:noFill/>
          <a:ln w="9525">
            <a:noFill/>
            <a:miter lim="800000"/>
            <a:headEnd/>
            <a:tailEnd/>
          </a:ln>
          <a:effectLst/>
        </p:spPr>
        <p:txBody>
          <a:bodyPr vert="horz" wrap="square" lIns="92501" tIns="46250" rIns="92501" bIns="46250" numCol="1" anchor="b" anchorCtr="0" compatLnSpc="1">
            <a:prstTxWarp prst="textNoShape">
              <a:avLst/>
            </a:prstTxWarp>
          </a:bodyPr>
          <a:lstStyle>
            <a:lvl1pPr defTabSz="925513" eaLnBrk="1" hangingPunct="1">
              <a:defRPr sz="1200" b="0">
                <a:latin typeface="Times New Roman" charset="0"/>
                <a:cs typeface="Times New Roman" charset="0"/>
              </a:defRPr>
            </a:lvl1pPr>
          </a:lstStyle>
          <a:p>
            <a:pPr>
              <a:defRPr/>
            </a:pPr>
            <a:endParaRPr lang="en-US"/>
          </a:p>
        </p:txBody>
      </p:sp>
      <p:sp>
        <p:nvSpPr>
          <p:cNvPr id="40967" name="Rectangle 7"/>
          <p:cNvSpPr>
            <a:spLocks noGrp="1" noChangeArrowheads="1"/>
          </p:cNvSpPr>
          <p:nvPr>
            <p:ph type="sldNum" sz="quarter" idx="5"/>
          </p:nvPr>
        </p:nvSpPr>
        <p:spPr bwMode="auto">
          <a:xfrm>
            <a:off x="3940175" y="8772525"/>
            <a:ext cx="3013075" cy="461963"/>
          </a:xfrm>
          <a:prstGeom prst="rect">
            <a:avLst/>
          </a:prstGeom>
          <a:noFill/>
          <a:ln w="9525">
            <a:noFill/>
            <a:miter lim="800000"/>
            <a:headEnd/>
            <a:tailEnd/>
          </a:ln>
          <a:effectLst/>
        </p:spPr>
        <p:txBody>
          <a:bodyPr vert="horz" wrap="square" lIns="92501" tIns="46250" rIns="92501" bIns="46250" numCol="1" anchor="b" anchorCtr="0" compatLnSpc="1">
            <a:prstTxWarp prst="textNoShape">
              <a:avLst/>
            </a:prstTxWarp>
          </a:bodyPr>
          <a:lstStyle>
            <a:lvl1pPr algn="r" defTabSz="925513" eaLnBrk="1" hangingPunct="1">
              <a:defRPr sz="1200" b="0" smtClean="0">
                <a:latin typeface="Times New Roman" panose="02020603050405020304" pitchFamily="18" charset="0"/>
              </a:defRPr>
            </a:lvl1pPr>
          </a:lstStyle>
          <a:p>
            <a:pPr>
              <a:defRPr/>
            </a:pPr>
            <a:fld id="{724D9BC8-18F3-4DB5-846B-AC0722AAEFD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b="1">
                <a:solidFill>
                  <a:schemeClr val="tx1"/>
                </a:solidFill>
                <a:latin typeface="Arial" panose="020B0604020202020204" pitchFamily="34" charset="0"/>
                <a:cs typeface="Times New Roman" panose="02020603050405020304" pitchFamily="18" charset="0"/>
              </a:defRPr>
            </a:lvl1pPr>
            <a:lvl2pPr marL="742950" indent="-285750" defTabSz="925513">
              <a:defRPr b="1">
                <a:solidFill>
                  <a:schemeClr val="tx1"/>
                </a:solidFill>
                <a:latin typeface="Arial" panose="020B0604020202020204" pitchFamily="34" charset="0"/>
                <a:cs typeface="Times New Roman" panose="02020603050405020304" pitchFamily="18" charset="0"/>
              </a:defRPr>
            </a:lvl2pPr>
            <a:lvl3pPr marL="1143000" indent="-228600" defTabSz="925513">
              <a:defRPr b="1">
                <a:solidFill>
                  <a:schemeClr val="tx1"/>
                </a:solidFill>
                <a:latin typeface="Arial" panose="020B0604020202020204" pitchFamily="34" charset="0"/>
                <a:cs typeface="Times New Roman" panose="02020603050405020304" pitchFamily="18" charset="0"/>
              </a:defRPr>
            </a:lvl3pPr>
            <a:lvl4pPr marL="1600200" indent="-228600" defTabSz="925513">
              <a:defRPr b="1">
                <a:solidFill>
                  <a:schemeClr val="tx1"/>
                </a:solidFill>
                <a:latin typeface="Arial" panose="020B0604020202020204" pitchFamily="34" charset="0"/>
                <a:cs typeface="Times New Roman" panose="02020603050405020304" pitchFamily="18" charset="0"/>
              </a:defRPr>
            </a:lvl4pPr>
            <a:lvl5pPr marL="2057400" indent="-228600" defTabSz="925513">
              <a:defRPr b="1">
                <a:solidFill>
                  <a:schemeClr val="tx1"/>
                </a:solidFill>
                <a:latin typeface="Arial" panose="020B0604020202020204" pitchFamily="34" charset="0"/>
                <a:cs typeface="Times New Roman" panose="02020603050405020304" pitchFamily="18" charset="0"/>
              </a:defRPr>
            </a:lvl5pPr>
            <a:lvl6pPr marL="2514600" indent="-228600" defTabSz="925513"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defTabSz="925513"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defTabSz="925513"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defTabSz="925513"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fld id="{D6474FA2-A638-4899-AD78-F3FCFFCABD52}" type="slidenum">
              <a:rPr lang="en-US" altLang="en-US" b="0">
                <a:latin typeface="Times New Roman" panose="02020603050405020304" pitchFamily="18" charset="0"/>
              </a:rPr>
              <a:pPr/>
              <a:t>2</a:t>
            </a:fld>
            <a:endParaRPr lang="en-US" altLang="en-US" b="0">
              <a:latin typeface="Times New Roman" panose="02020603050405020304" pitchFamily="18" charset="0"/>
            </a:endParaRPr>
          </a:p>
        </p:txBody>
      </p:sp>
      <p:sp>
        <p:nvSpPr>
          <p:cNvPr id="7171" name="Rectangle 2"/>
          <p:cNvSpPr>
            <a:spLocks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latin typeface="Arial" charset="0"/>
                <a:cs typeface="Times New Roman" charset="0"/>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latin typeface="Arial" charset="0"/>
                <a:cs typeface="Times New Roman" charset="0"/>
              </a:endParaRPr>
            </a:p>
          </p:txBody>
        </p:sp>
        <p:sp>
          <p:nvSpPr>
            <p:cNvPr id="8"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latin typeface="Arial" charset="0"/>
                <a:cs typeface="Times New Roman" charset="0"/>
              </a:endParaRPr>
            </a:p>
          </p:txBody>
        </p:sp>
        <p:sp>
          <p:nvSpPr>
            <p:cNvPr id="10"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cs typeface="Times New Roman" charset="0"/>
              </a:endParaRPr>
            </a:p>
          </p:txBody>
        </p:sp>
        <p:sp>
          <p:nvSpPr>
            <p:cNvPr id="13"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latin typeface="Arial" charset="0"/>
                <a:cs typeface="Times New Roman" charset="0"/>
              </a:endParaRPr>
            </a:p>
          </p:txBody>
        </p:sp>
        <p:sp>
          <p:nvSpPr>
            <p:cNvPr id="15"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17"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latin typeface="Arial" charset="0"/>
                <a:cs typeface="Times New Roman" charset="0"/>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latin typeface="Arial" charset="0"/>
                <a:cs typeface="Times New Roman" charset="0"/>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latin typeface="Arial" charset="0"/>
                <a:cs typeface="Times New Roman" charset="0"/>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latin typeface="Arial" charset="0"/>
                <a:cs typeface="Times New Roman" charset="0"/>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latin typeface="Arial" charset="0"/>
                <a:cs typeface="Times New Roman" charset="0"/>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latin typeface="Arial" charset="0"/>
                <a:cs typeface="Times New Roman" charset="0"/>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cs typeface="Times New Roman" charset="0"/>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latin typeface="Arial" charset="0"/>
                  <a:cs typeface="Times New Roman" charset="0"/>
                </a:endParaRPr>
              </a:p>
            </p:txBody>
          </p:sp>
        </p:grpSp>
      </p:grpSp>
      <p:sp>
        <p:nvSpPr>
          <p:cNvPr id="701482"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70148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fld id="{09390358-0777-4114-9EFA-753439784D1F}" type="datetime1">
              <a:rPr lang="en-US"/>
              <a:pPr>
                <a:defRPr/>
              </a:pPr>
              <a:t>4/26/2020</a:t>
            </a:fld>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smtClean="0"/>
            </a:lvl1pPr>
          </a:lstStyle>
          <a:p>
            <a:pPr>
              <a:defRPr/>
            </a:pPr>
            <a:fld id="{74338E21-DE59-4293-8709-EAB01C669850}" type="slidenum">
              <a:rPr lang="en-US" altLang="en-US"/>
              <a:pPr>
                <a:defRPr/>
              </a:pPr>
              <a:t>‹#›</a:t>
            </a:fld>
            <a:endParaRPr lang="en-US" altLang="en-US"/>
          </a:p>
        </p:txBody>
      </p:sp>
    </p:spTree>
    <p:extLst>
      <p:ext uri="{BB962C8B-B14F-4D97-AF65-F5344CB8AC3E}">
        <p14:creationId xmlns:p14="http://schemas.microsoft.com/office/powerpoint/2010/main" val="331524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fld id="{F1715B4C-D422-4055-B386-38C99592080C}" type="datetime1">
              <a:rPr lang="en-US"/>
              <a:pPr>
                <a:defRPr/>
              </a:pPr>
              <a:t>4/26/2020</a:t>
            </a:fld>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E1469D21-C14B-4055-A5F5-7B46D07A7AD2}" type="slidenum">
              <a:rPr lang="en-US" altLang="en-US"/>
              <a:pPr>
                <a:defRPr/>
              </a:pPr>
              <a:t>‹#›</a:t>
            </a:fld>
            <a:endParaRPr lang="en-US" altLang="en-US"/>
          </a:p>
        </p:txBody>
      </p:sp>
    </p:spTree>
    <p:extLst>
      <p:ext uri="{BB962C8B-B14F-4D97-AF65-F5344CB8AC3E}">
        <p14:creationId xmlns:p14="http://schemas.microsoft.com/office/powerpoint/2010/main" val="282532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fld id="{8E232B80-B9D1-4B6A-9859-BB90610E0AD8}" type="datetime1">
              <a:rPr lang="en-US"/>
              <a:pPr>
                <a:defRPr/>
              </a:pPr>
              <a:t>4/26/2020</a:t>
            </a:fld>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52819490-F9E2-4AC9-89D3-ACD72699BF21}" type="slidenum">
              <a:rPr lang="en-US" altLang="en-US"/>
              <a:pPr>
                <a:defRPr/>
              </a:pPr>
              <a:t>‹#›</a:t>
            </a:fld>
            <a:endParaRPr lang="en-US" altLang="en-US"/>
          </a:p>
        </p:txBody>
      </p:sp>
    </p:spTree>
    <p:extLst>
      <p:ext uri="{BB962C8B-B14F-4D97-AF65-F5344CB8AC3E}">
        <p14:creationId xmlns:p14="http://schemas.microsoft.com/office/powerpoint/2010/main" val="1098170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fld id="{999B2CBF-44AC-42AA-9105-7C0F5ABFC696}" type="datetime1">
              <a:rPr lang="en-US"/>
              <a:pPr>
                <a:defRPr/>
              </a:pPr>
              <a:t>4/26/2020</a:t>
            </a:fld>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26A8E410-67EF-49C1-B3CF-C16EABCC4376}" type="slidenum">
              <a:rPr lang="en-US" altLang="en-US"/>
              <a:pPr>
                <a:defRPr/>
              </a:pPr>
              <a:t>‹#›</a:t>
            </a:fld>
            <a:endParaRPr lang="en-US" altLang="en-US"/>
          </a:p>
        </p:txBody>
      </p:sp>
    </p:spTree>
    <p:extLst>
      <p:ext uri="{BB962C8B-B14F-4D97-AF65-F5344CB8AC3E}">
        <p14:creationId xmlns:p14="http://schemas.microsoft.com/office/powerpoint/2010/main" val="171986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fld id="{EFAEED6F-6E99-4909-A5C3-3A235298592F}" type="datetime1">
              <a:rPr lang="en-US"/>
              <a:pPr>
                <a:defRPr/>
              </a:pPr>
              <a:t>4/26/2020</a:t>
            </a:fld>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F9305E5F-AA11-4A8A-B62D-0BE2E9431D5E}" type="slidenum">
              <a:rPr lang="en-US" altLang="en-US"/>
              <a:pPr>
                <a:defRPr/>
              </a:pPr>
              <a:t>‹#›</a:t>
            </a:fld>
            <a:endParaRPr lang="en-US" altLang="en-US"/>
          </a:p>
        </p:txBody>
      </p:sp>
    </p:spTree>
    <p:extLst>
      <p:ext uri="{BB962C8B-B14F-4D97-AF65-F5344CB8AC3E}">
        <p14:creationId xmlns:p14="http://schemas.microsoft.com/office/powerpoint/2010/main" val="3050942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fld id="{FE4D8730-37F0-47CA-8541-DA61D105C1A2}" type="datetime1">
              <a:rPr lang="en-US"/>
              <a:pPr>
                <a:defRPr/>
              </a:pPr>
              <a:t>4/26/2020</a:t>
            </a:fld>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27C665F5-7D46-4BFA-8B09-CC00A209BEC6}" type="slidenum">
              <a:rPr lang="en-US" altLang="en-US"/>
              <a:pPr>
                <a:defRPr/>
              </a:pPr>
              <a:t>‹#›</a:t>
            </a:fld>
            <a:endParaRPr lang="en-US" altLang="en-US"/>
          </a:p>
        </p:txBody>
      </p:sp>
    </p:spTree>
    <p:extLst>
      <p:ext uri="{BB962C8B-B14F-4D97-AF65-F5344CB8AC3E}">
        <p14:creationId xmlns:p14="http://schemas.microsoft.com/office/powerpoint/2010/main" val="2493691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fld id="{59188886-0B32-4F29-B742-D4B6AF3471FA}" type="datetime1">
              <a:rPr lang="en-US"/>
              <a:pPr>
                <a:defRPr/>
              </a:pPr>
              <a:t>4/26/2020</a:t>
            </a:fld>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6004CAC3-C330-4F21-919F-9F17BC4E365A}" type="slidenum">
              <a:rPr lang="en-US" altLang="en-US"/>
              <a:pPr>
                <a:defRPr/>
              </a:pPr>
              <a:t>‹#›</a:t>
            </a:fld>
            <a:endParaRPr lang="en-US" altLang="en-US"/>
          </a:p>
        </p:txBody>
      </p:sp>
    </p:spTree>
    <p:extLst>
      <p:ext uri="{BB962C8B-B14F-4D97-AF65-F5344CB8AC3E}">
        <p14:creationId xmlns:p14="http://schemas.microsoft.com/office/powerpoint/2010/main" val="3647721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fld id="{66850A5C-45F6-42A9-9C68-FFD04E6A239B}" type="datetime1">
              <a:rPr lang="en-US"/>
              <a:pPr>
                <a:defRPr/>
              </a:pPr>
              <a:t>4/26/2020</a:t>
            </a:fld>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95161750-96D1-43D7-814A-AC314536B6BB}" type="slidenum">
              <a:rPr lang="en-US" altLang="en-US"/>
              <a:pPr>
                <a:defRPr/>
              </a:pPr>
              <a:t>‹#›</a:t>
            </a:fld>
            <a:endParaRPr lang="en-US" altLang="en-US"/>
          </a:p>
        </p:txBody>
      </p:sp>
    </p:spTree>
    <p:extLst>
      <p:ext uri="{BB962C8B-B14F-4D97-AF65-F5344CB8AC3E}">
        <p14:creationId xmlns:p14="http://schemas.microsoft.com/office/powerpoint/2010/main" val="1641230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fld id="{C54D9525-2D14-4815-BABC-09E8494A1E04}" type="datetime1">
              <a:rPr lang="en-US"/>
              <a:pPr>
                <a:defRPr/>
              </a:pPr>
              <a:t>4/26/2020</a:t>
            </a:fld>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D16F9C76-D67B-42A5-B78A-7C487BE5002E}" type="slidenum">
              <a:rPr lang="en-US" altLang="en-US"/>
              <a:pPr>
                <a:defRPr/>
              </a:pPr>
              <a:t>‹#›</a:t>
            </a:fld>
            <a:endParaRPr lang="en-US" altLang="en-US"/>
          </a:p>
        </p:txBody>
      </p:sp>
    </p:spTree>
    <p:extLst>
      <p:ext uri="{BB962C8B-B14F-4D97-AF65-F5344CB8AC3E}">
        <p14:creationId xmlns:p14="http://schemas.microsoft.com/office/powerpoint/2010/main" val="603423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fld id="{94DE6EE7-645C-4F60-B0D0-384ABD01C1DC}" type="datetime1">
              <a:rPr lang="en-US"/>
              <a:pPr>
                <a:defRPr/>
              </a:pPr>
              <a:t>4/26/2020</a:t>
            </a:fld>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4DB529CF-99E8-4DC4-A656-A17E6AD62120}" type="slidenum">
              <a:rPr lang="en-US" altLang="en-US"/>
              <a:pPr>
                <a:defRPr/>
              </a:pPr>
              <a:t>‹#›</a:t>
            </a:fld>
            <a:endParaRPr lang="en-US" altLang="en-US"/>
          </a:p>
        </p:txBody>
      </p:sp>
    </p:spTree>
    <p:extLst>
      <p:ext uri="{BB962C8B-B14F-4D97-AF65-F5344CB8AC3E}">
        <p14:creationId xmlns:p14="http://schemas.microsoft.com/office/powerpoint/2010/main" val="8396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fld id="{B11E72BB-D5F1-44FD-AA77-6755A66EC915}" type="datetime1">
              <a:rPr lang="en-US"/>
              <a:pPr>
                <a:defRPr/>
              </a:pPr>
              <a:t>4/26/2020</a:t>
            </a:fld>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6776DF27-DE46-4AAE-9E7A-ED40E1843BA8}" type="slidenum">
              <a:rPr lang="en-US" altLang="en-US"/>
              <a:pPr>
                <a:defRPr/>
              </a:pPr>
              <a:t>‹#›</a:t>
            </a:fld>
            <a:endParaRPr lang="en-US" altLang="en-US"/>
          </a:p>
        </p:txBody>
      </p:sp>
    </p:spTree>
    <p:extLst>
      <p:ext uri="{BB962C8B-B14F-4D97-AF65-F5344CB8AC3E}">
        <p14:creationId xmlns:p14="http://schemas.microsoft.com/office/powerpoint/2010/main" val="3823387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70041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latin typeface="Arial" charset="0"/>
                <a:cs typeface="Times New Roman" charset="0"/>
              </a:endParaRPr>
            </a:p>
          </p:txBody>
        </p:sp>
        <p:sp>
          <p:nvSpPr>
            <p:cNvPr id="70042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70042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latin typeface="Arial" charset="0"/>
                <a:cs typeface="Times New Roman" charset="0"/>
              </a:endParaRPr>
            </a:p>
          </p:txBody>
        </p:sp>
        <p:sp>
          <p:nvSpPr>
            <p:cNvPr id="1035"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042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latin typeface="Arial" charset="0"/>
                <a:cs typeface="Times New Roman" charset="0"/>
              </a:endParaRPr>
            </a:p>
          </p:txBody>
        </p:sp>
        <p:sp>
          <p:nvSpPr>
            <p:cNvPr id="1037"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042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cs typeface="Times New Roman" charset="0"/>
              </a:endParaRPr>
            </a:p>
          </p:txBody>
        </p:sp>
        <p:sp>
          <p:nvSpPr>
            <p:cNvPr id="1040"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042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latin typeface="Arial" charset="0"/>
                <a:cs typeface="Times New Roman" charset="0"/>
              </a:endParaRPr>
            </a:p>
          </p:txBody>
        </p:sp>
        <p:sp>
          <p:nvSpPr>
            <p:cNvPr id="1042"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043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1044"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043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latin typeface="Arial" charset="0"/>
                <a:cs typeface="Times New Roman" charset="0"/>
              </a:endParaRPr>
            </a:p>
          </p:txBody>
        </p:sp>
        <p:sp>
          <p:nvSpPr>
            <p:cNvPr id="70043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70043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043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043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70043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latin typeface="Arial" charset="0"/>
                <a:cs typeface="Times New Roman" charset="0"/>
              </a:endParaRPr>
            </a:p>
          </p:txBody>
        </p:sp>
        <p:sp>
          <p:nvSpPr>
            <p:cNvPr id="70044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044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latin typeface="Arial" charset="0"/>
                <a:cs typeface="Times New Roman" charset="0"/>
              </a:endParaRPr>
            </a:p>
          </p:txBody>
        </p:sp>
        <p:sp>
          <p:nvSpPr>
            <p:cNvPr id="70044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latin typeface="Arial" charset="0"/>
                <a:cs typeface="Times New Roman" charset="0"/>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044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044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70044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latin typeface="Arial" charset="0"/>
                <a:cs typeface="Times New Roman" charset="0"/>
              </a:endParaRPr>
            </a:p>
          </p:txBody>
        </p:sp>
        <p:sp>
          <p:nvSpPr>
            <p:cNvPr id="70044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70045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70045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latin typeface="Arial" charset="0"/>
                <a:cs typeface="Times New Roman" charset="0"/>
              </a:endParaRPr>
            </a:p>
          </p:txBody>
        </p:sp>
        <p:sp>
          <p:nvSpPr>
            <p:cNvPr id="70045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70045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sp>
          <p:nvSpPr>
            <p:cNvPr id="70045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latin typeface="Arial" charset="0"/>
                <a:cs typeface="Times New Roman" charset="0"/>
              </a:endParaRPr>
            </a:p>
          </p:txBody>
        </p:sp>
        <p:grpSp>
          <p:nvGrpSpPr>
            <p:cNvPr id="1068" name="Group 39"/>
            <p:cNvGrpSpPr>
              <a:grpSpLocks/>
            </p:cNvGrpSpPr>
            <p:nvPr userDrawn="1"/>
          </p:nvGrpSpPr>
          <p:grpSpPr bwMode="auto">
            <a:xfrm>
              <a:off x="0" y="1632"/>
              <a:ext cx="5758" cy="1858"/>
              <a:chOff x="0" y="1632"/>
              <a:chExt cx="5758" cy="1858"/>
            </a:xfrm>
          </p:grpSpPr>
          <p:sp>
            <p:nvSpPr>
              <p:cNvPr id="70045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cs typeface="Times New Roman" charset="0"/>
                </a:endParaRPr>
              </a:p>
            </p:txBody>
          </p:sp>
          <p:sp>
            <p:nvSpPr>
              <p:cNvPr id="70045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latin typeface="Arial" charset="0"/>
                  <a:cs typeface="Times New Roman" charset="0"/>
                </a:endParaRPr>
              </a:p>
            </p:txBody>
          </p:sp>
        </p:grpSp>
      </p:grpSp>
      <p:sp>
        <p:nvSpPr>
          <p:cNvPr id="70045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0045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046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effectLst>
                  <a:outerShdw blurRad="38100" dist="38100" dir="2700000" algn="tl">
                    <a:srgbClr val="000000"/>
                  </a:outerShdw>
                </a:effectLst>
                <a:latin typeface="Arial" charset="0"/>
                <a:cs typeface="Times New Roman" charset="0"/>
              </a:defRPr>
            </a:lvl1pPr>
          </a:lstStyle>
          <a:p>
            <a:pPr>
              <a:defRPr/>
            </a:pPr>
            <a:fld id="{793BA9A9-6A55-4E23-9B66-49AEBBB90046}" type="datetime1">
              <a:rPr lang="en-US"/>
              <a:pPr>
                <a:defRPr/>
              </a:pPr>
              <a:t>4/26/2020</a:t>
            </a:fld>
            <a:endParaRPr lang="en-US"/>
          </a:p>
        </p:txBody>
      </p:sp>
      <p:sp>
        <p:nvSpPr>
          <p:cNvPr id="70046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0">
                <a:effectLst>
                  <a:outerShdw blurRad="38100" dist="38100" dir="2700000" algn="tl">
                    <a:srgbClr val="000000"/>
                  </a:outerShdw>
                </a:effectLst>
                <a:latin typeface="Arial" charset="0"/>
                <a:cs typeface="Times New Roman" charset="0"/>
              </a:defRPr>
            </a:lvl1pPr>
          </a:lstStyle>
          <a:p>
            <a:pPr>
              <a:defRPr/>
            </a:pPr>
            <a:endParaRPr lang="en-US"/>
          </a:p>
        </p:txBody>
      </p:sp>
      <p:sp>
        <p:nvSpPr>
          <p:cNvPr id="70046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effectLst>
                  <a:outerShdw blurRad="38100" dist="38100" dir="2700000" algn="tl">
                    <a:srgbClr val="000000"/>
                  </a:outerShdw>
                </a:effectLst>
              </a:defRPr>
            </a:lvl1pPr>
          </a:lstStyle>
          <a:p>
            <a:pPr>
              <a:defRPr/>
            </a:pPr>
            <a:fld id="{D5CF646D-4308-4DEA-A9EA-89A2841C3C7F}"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22"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anose="05000000000000000000"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anose="05000000000000000000"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anose="05000000000000000000"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193999B8-C3B9-4E72-A075-55289FC9ACE8}" type="slidenum">
              <a:rPr lang="en-US" altLang="en-US" b="0" smtClean="0"/>
              <a:pPr>
                <a:defRPr/>
              </a:pPr>
              <a:t>1</a:t>
            </a:fld>
            <a:endParaRPr lang="en-US" altLang="en-US" b="0" smtClean="0"/>
          </a:p>
        </p:txBody>
      </p:sp>
      <p:sp>
        <p:nvSpPr>
          <p:cNvPr id="2050" name="Rectangle 2"/>
          <p:cNvSpPr>
            <a:spLocks noGrp="1" noChangeArrowheads="1"/>
          </p:cNvSpPr>
          <p:nvPr>
            <p:ph type="title"/>
          </p:nvPr>
        </p:nvSpPr>
        <p:spPr>
          <a:xfrm>
            <a:off x="609600" y="838200"/>
            <a:ext cx="8305800" cy="5257800"/>
          </a:xfrm>
        </p:spPr>
        <p:txBody>
          <a:bodyPr/>
          <a:lstStyle/>
          <a:p>
            <a:pPr eaLnBrk="1" hangingPunct="1">
              <a:defRPr/>
            </a:pPr>
            <a:r>
              <a:rPr lang="en-US" dirty="0" smtClean="0">
                <a:solidFill>
                  <a:srgbClr val="FFFF00"/>
                </a:solidFill>
              </a:rPr>
              <a:t>011. Models of Participatory Development </a:t>
            </a:r>
            <a:br>
              <a:rPr lang="en-US" dirty="0" smtClean="0">
                <a:solidFill>
                  <a:srgbClr val="FFFF00"/>
                </a:solidFill>
              </a:rPr>
            </a:br>
            <a:r>
              <a:rPr lang="en-US" dirty="0" smtClean="0">
                <a:solidFill>
                  <a:srgbClr val="FFFF00"/>
                </a:solidFill>
              </a:rPr>
              <a:t>in the Context of </a:t>
            </a:r>
            <a:br>
              <a:rPr lang="en-US" dirty="0" smtClean="0">
                <a:solidFill>
                  <a:srgbClr val="FFFF00"/>
                </a:solidFill>
              </a:rPr>
            </a:br>
            <a:r>
              <a:rPr lang="en-US" dirty="0" smtClean="0">
                <a:solidFill>
                  <a:srgbClr val="FFFF00"/>
                </a:solidFill>
              </a:rPr>
              <a:t>Low Trust Society</a:t>
            </a:r>
            <a:r>
              <a:rPr lang="en-US" dirty="0" smtClean="0">
                <a:solidFill>
                  <a:srgbClr val="FFFF00"/>
                </a:solidFill>
                <a:latin typeface="Times New Roman" charset="0"/>
              </a:rPr>
              <a:t/>
            </a:r>
            <a:br>
              <a:rPr lang="en-US" dirty="0" smtClean="0">
                <a:solidFill>
                  <a:srgbClr val="FFFF00"/>
                </a:solidFill>
                <a:latin typeface="Times New Roman" charset="0"/>
              </a:rPr>
            </a:br>
            <a:r>
              <a:rPr lang="en-US" sz="3600" dirty="0" smtClean="0">
                <a:solidFill>
                  <a:srgbClr val="FF0000"/>
                </a:solidFill>
              </a:rPr>
              <a:t>A Comparative Study of </a:t>
            </a:r>
            <a:br>
              <a:rPr lang="en-US" sz="3600" dirty="0" smtClean="0">
                <a:solidFill>
                  <a:srgbClr val="FF0000"/>
                </a:solidFill>
              </a:rPr>
            </a:br>
            <a:r>
              <a:rPr lang="en-US" sz="3600" dirty="0" smtClean="0">
                <a:solidFill>
                  <a:srgbClr val="FF0000"/>
                </a:solidFill>
              </a:rPr>
              <a:t>Environmental Infrastructure </a:t>
            </a:r>
            <a:br>
              <a:rPr lang="en-US" sz="3600" dirty="0" smtClean="0">
                <a:solidFill>
                  <a:srgbClr val="FF0000"/>
                </a:solidFill>
              </a:rPr>
            </a:br>
            <a:r>
              <a:rPr lang="en-US" sz="3600" dirty="0" smtClean="0">
                <a:solidFill>
                  <a:srgbClr val="FF0000"/>
                </a:solidFill>
              </a:rPr>
              <a:t>Projects in Pakistan</a:t>
            </a:r>
            <a:r>
              <a:rPr lang="en-US" sz="3600" dirty="0" smtClean="0">
                <a:solidFill>
                  <a:srgbClr val="FF0000"/>
                </a:solidFill>
                <a:latin typeface="Times New Roman" charset="0"/>
              </a:rPr>
              <a:t> </a:t>
            </a:r>
            <a:endParaRPr lang="en-US" dirty="0" smtClean="0">
              <a:solidFill>
                <a:srgbClr val="FF0000"/>
              </a:solidFill>
              <a:latin typeface="Times New Roman" charset="0"/>
            </a:endParaRPr>
          </a:p>
        </p:txBody>
      </p:sp>
    </p:spTree>
  </p:cSld>
  <p:clrMapOvr>
    <a:masterClrMapping/>
  </p:clrMapOvr>
  <p:transition advTm="1784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AFC69166-1913-4AAE-B28D-F2D15DB70AB4}" type="slidenum">
              <a:rPr lang="en-US" altLang="en-US" b="0" smtClean="0"/>
              <a:pPr>
                <a:defRPr/>
              </a:pPr>
              <a:t>10</a:t>
            </a:fld>
            <a:endParaRPr lang="en-US" altLang="en-US" b="0" smtClean="0"/>
          </a:p>
        </p:txBody>
      </p:sp>
      <p:sp>
        <p:nvSpPr>
          <p:cNvPr id="612354" name="Rectangle 2"/>
          <p:cNvSpPr>
            <a:spLocks noGrp="1" noChangeArrowheads="1"/>
          </p:cNvSpPr>
          <p:nvPr>
            <p:ph type="title"/>
          </p:nvPr>
        </p:nvSpPr>
        <p:spPr>
          <a:xfrm>
            <a:off x="381000" y="300038"/>
            <a:ext cx="8229600" cy="1143000"/>
          </a:xfrm>
        </p:spPr>
        <p:txBody>
          <a:bodyPr/>
          <a:lstStyle/>
          <a:p>
            <a:pPr eaLnBrk="1" hangingPunct="1">
              <a:defRPr/>
            </a:pPr>
            <a:r>
              <a:rPr lang="en-US" dirty="0" smtClean="0"/>
              <a:t>Popular Participation </a:t>
            </a:r>
            <a:br>
              <a:rPr lang="en-US" dirty="0" smtClean="0"/>
            </a:br>
            <a:r>
              <a:rPr lang="en-US" sz="2800" b="1" dirty="0" smtClean="0"/>
              <a:t>(1960’s to early 1970’s)</a:t>
            </a:r>
          </a:p>
        </p:txBody>
      </p:sp>
      <p:sp>
        <p:nvSpPr>
          <p:cNvPr id="612355" name="Rectangle 3"/>
          <p:cNvSpPr>
            <a:spLocks noGrp="1" noChangeArrowheads="1"/>
          </p:cNvSpPr>
          <p:nvPr>
            <p:ph type="body" idx="1"/>
          </p:nvPr>
        </p:nvSpPr>
        <p:spPr>
          <a:xfrm>
            <a:off x="381000" y="1671638"/>
            <a:ext cx="8305800" cy="4800600"/>
          </a:xfrm>
        </p:spPr>
        <p:txBody>
          <a:bodyPr/>
          <a:lstStyle/>
          <a:p>
            <a:pPr algn="just" eaLnBrk="1" hangingPunct="1">
              <a:lnSpc>
                <a:spcPct val="90000"/>
              </a:lnSpc>
              <a:defRPr/>
            </a:pPr>
            <a:r>
              <a:rPr lang="en-US" sz="2800" dirty="0" smtClean="0"/>
              <a:t>In programs the importance of popular participation was heavily stressed but in reality meaningful participation was largely precluded by the planning procedures. </a:t>
            </a:r>
          </a:p>
          <a:p>
            <a:pPr algn="just" eaLnBrk="1" hangingPunct="1">
              <a:lnSpc>
                <a:spcPct val="90000"/>
              </a:lnSpc>
              <a:defRPr/>
            </a:pPr>
            <a:r>
              <a:rPr lang="en-US" sz="2800" dirty="0" smtClean="0"/>
              <a:t>The key decisions for projects were all centrally determined by planning experts. </a:t>
            </a:r>
          </a:p>
          <a:p>
            <a:pPr algn="just" eaLnBrk="1" hangingPunct="1">
              <a:lnSpc>
                <a:spcPct val="90000"/>
              </a:lnSpc>
              <a:defRPr/>
            </a:pPr>
            <a:r>
              <a:rPr lang="en-US" sz="2800" dirty="0" smtClean="0"/>
              <a:t>These experts had neither the incentive nor the means to obtain meaningful inputs from unorganized, poorly educated, and widely dispersed beneficiaries to the design of multi-million dollar projects.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0B5F3305-BD34-440E-B971-D9D7E93DBB85}" type="slidenum">
              <a:rPr lang="en-US" altLang="en-US" b="0" smtClean="0"/>
              <a:pPr>
                <a:defRPr/>
              </a:pPr>
              <a:t>11</a:t>
            </a:fld>
            <a:endParaRPr lang="en-US" altLang="en-US" b="0" smtClean="0"/>
          </a:p>
        </p:txBody>
      </p:sp>
      <p:sp>
        <p:nvSpPr>
          <p:cNvPr id="613378" name="Rectangle 2"/>
          <p:cNvSpPr>
            <a:spLocks noGrp="1" noChangeArrowheads="1"/>
          </p:cNvSpPr>
          <p:nvPr>
            <p:ph type="body" idx="1"/>
          </p:nvPr>
        </p:nvSpPr>
        <p:spPr>
          <a:xfrm>
            <a:off x="228600" y="571500"/>
            <a:ext cx="8763000" cy="6096000"/>
          </a:xfrm>
        </p:spPr>
        <p:txBody>
          <a:bodyPr/>
          <a:lstStyle/>
          <a:p>
            <a:pPr algn="just" eaLnBrk="1" hangingPunct="1">
              <a:defRPr/>
            </a:pPr>
            <a:r>
              <a:rPr lang="en-US" dirty="0" smtClean="0"/>
              <a:t>Once such plans were completed and accepted, the only avenue left for beneficiary communities  was to provide  volunteer cooperation  to implement decisions in which they had no part. </a:t>
            </a:r>
          </a:p>
          <a:p>
            <a:pPr algn="just" eaLnBrk="1" hangingPunct="1">
              <a:defRPr/>
            </a:pPr>
            <a:r>
              <a:rPr lang="en-US" dirty="0" smtClean="0"/>
              <a:t>Furthermore, these plans were implemented through centralized, hierarchical, rule-bound development agencies.</a:t>
            </a:r>
          </a:p>
          <a:p>
            <a:pPr algn="just" eaLnBrk="1" hangingPunct="1">
              <a:defRPr/>
            </a:pPr>
            <a:r>
              <a:rPr lang="en-US" dirty="0" smtClean="0"/>
              <a:t>And there was little or no accountability to the people who had a direct interest in actual outcomes.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3EF210F7-4229-42EF-8CA4-99AA75D91D47}" type="slidenum">
              <a:rPr lang="en-US" altLang="en-US" b="0" smtClean="0"/>
              <a:pPr>
                <a:defRPr/>
              </a:pPr>
              <a:t>12</a:t>
            </a:fld>
            <a:endParaRPr lang="en-US" altLang="en-US" b="0" smtClean="0"/>
          </a:p>
        </p:txBody>
      </p:sp>
      <p:sp>
        <p:nvSpPr>
          <p:cNvPr id="614402" name="Rectangle 2"/>
          <p:cNvSpPr>
            <a:spLocks noGrp="1" noChangeArrowheads="1"/>
          </p:cNvSpPr>
          <p:nvPr>
            <p:ph type="title"/>
          </p:nvPr>
        </p:nvSpPr>
        <p:spPr>
          <a:xfrm>
            <a:off x="609600" y="304800"/>
            <a:ext cx="7772400" cy="1143000"/>
          </a:xfrm>
        </p:spPr>
        <p:txBody>
          <a:bodyPr/>
          <a:lstStyle/>
          <a:p>
            <a:pPr eaLnBrk="1" hangingPunct="1">
              <a:defRPr/>
            </a:pPr>
            <a:r>
              <a:rPr lang="en-US" b="1" dirty="0" smtClean="0"/>
              <a:t>Decentralization</a:t>
            </a:r>
            <a:r>
              <a:rPr lang="en-US" dirty="0" smtClean="0"/>
              <a:t> </a:t>
            </a:r>
            <a:br>
              <a:rPr lang="en-US" dirty="0" smtClean="0"/>
            </a:br>
            <a:r>
              <a:rPr lang="en-US" sz="2800" b="1" dirty="0" smtClean="0"/>
              <a:t>(1980’s ~ onward)</a:t>
            </a:r>
          </a:p>
        </p:txBody>
      </p:sp>
      <p:sp>
        <p:nvSpPr>
          <p:cNvPr id="614403" name="Rectangle 3"/>
          <p:cNvSpPr>
            <a:spLocks noGrp="1" noChangeArrowheads="1"/>
          </p:cNvSpPr>
          <p:nvPr>
            <p:ph type="body" idx="1"/>
          </p:nvPr>
        </p:nvSpPr>
        <p:spPr>
          <a:xfrm>
            <a:off x="228600" y="1562100"/>
            <a:ext cx="8763000" cy="4876800"/>
          </a:xfrm>
        </p:spPr>
        <p:txBody>
          <a:bodyPr/>
          <a:lstStyle/>
          <a:p>
            <a:pPr algn="just" eaLnBrk="1" hangingPunct="1">
              <a:lnSpc>
                <a:spcPct val="80000"/>
              </a:lnSpc>
              <a:defRPr/>
            </a:pPr>
            <a:r>
              <a:rPr lang="en-US" sz="2800" dirty="0" smtClean="0"/>
              <a:t>In this approach, the  administrative functions are decentralized to implement the national programs through local administrative units. </a:t>
            </a:r>
          </a:p>
          <a:p>
            <a:pPr algn="just" eaLnBrk="1" hangingPunct="1">
              <a:lnSpc>
                <a:spcPct val="80000"/>
              </a:lnSpc>
              <a:defRPr/>
            </a:pPr>
            <a:r>
              <a:rPr lang="en-US" sz="2800" dirty="0" smtClean="0"/>
              <a:t>The local administrative units are accountable to local political structures for responsive decision making. </a:t>
            </a:r>
          </a:p>
          <a:p>
            <a:pPr algn="just" eaLnBrk="1" hangingPunct="1">
              <a:lnSpc>
                <a:spcPct val="80000"/>
              </a:lnSpc>
              <a:defRPr/>
            </a:pPr>
            <a:r>
              <a:rPr lang="en-US" sz="2800" dirty="0" smtClean="0">
                <a:solidFill>
                  <a:srgbClr val="FFFF00"/>
                </a:solidFill>
              </a:rPr>
              <a:t>The role and power of decision making was in the hands of government agencies while communities were used as tool to implement agenda of central government or donor agencies. As an outcome these approaches strengthened the vicious circle of distrust.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9070EACE-E605-47E6-B7B3-89DE7EC20456}" type="slidenum">
              <a:rPr lang="en-US" altLang="en-US" b="0" smtClean="0"/>
              <a:pPr>
                <a:defRPr/>
              </a:pPr>
              <a:t>13</a:t>
            </a:fld>
            <a:endParaRPr lang="en-US" altLang="en-US" b="0" smtClean="0"/>
          </a:p>
        </p:txBody>
      </p:sp>
      <p:sp>
        <p:nvSpPr>
          <p:cNvPr id="532482" name="Rectangle 2"/>
          <p:cNvSpPr>
            <a:spLocks noGrp="1" noChangeArrowheads="1"/>
          </p:cNvSpPr>
          <p:nvPr>
            <p:ph type="title"/>
          </p:nvPr>
        </p:nvSpPr>
        <p:spPr>
          <a:xfrm>
            <a:off x="228600" y="304800"/>
            <a:ext cx="8686800" cy="762000"/>
          </a:xfrm>
        </p:spPr>
        <p:txBody>
          <a:bodyPr/>
          <a:lstStyle/>
          <a:p>
            <a:pPr eaLnBrk="1" hangingPunct="1">
              <a:defRPr/>
            </a:pPr>
            <a:r>
              <a:rPr lang="en-US" sz="3600" dirty="0" smtClean="0"/>
              <a:t>Vicious Circle of Trust and Development</a:t>
            </a:r>
          </a:p>
        </p:txBody>
      </p:sp>
      <p:sp>
        <p:nvSpPr>
          <p:cNvPr id="18436" name="AutoShape 3"/>
          <p:cNvSpPr>
            <a:spLocks noChangeArrowheads="1"/>
          </p:cNvSpPr>
          <p:nvPr/>
        </p:nvSpPr>
        <p:spPr bwMode="auto">
          <a:xfrm>
            <a:off x="2895600" y="1295400"/>
            <a:ext cx="3200400" cy="1676400"/>
          </a:xfrm>
          <a:prstGeom prst="flowChartPreparation">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pPr>
            <a:r>
              <a:rPr kumimoji="1" lang="en-US" altLang="en-US" sz="2200" b="0">
                <a:latin typeface="Arial Narrow" panose="020B0606020202030204" pitchFamily="34" charset="0"/>
              </a:rPr>
              <a:t>Government-Led </a:t>
            </a:r>
          </a:p>
          <a:p>
            <a:pPr algn="ctr" eaLnBrk="1" hangingPunct="1">
              <a:spcBef>
                <a:spcPct val="0"/>
              </a:spcBef>
              <a:buClrTx/>
              <a:buSzTx/>
              <a:buFontTx/>
              <a:buNone/>
            </a:pPr>
            <a:r>
              <a:rPr kumimoji="1" lang="en-US" altLang="en-US" sz="2200" b="0">
                <a:latin typeface="Arial Narrow" panose="020B0606020202030204" pitchFamily="34" charset="0"/>
              </a:rPr>
              <a:t>Community Participation</a:t>
            </a:r>
          </a:p>
          <a:p>
            <a:pPr algn="ctr" eaLnBrk="1" hangingPunct="1">
              <a:spcBef>
                <a:spcPct val="0"/>
              </a:spcBef>
              <a:buClrTx/>
              <a:buSzTx/>
              <a:buFontTx/>
              <a:buNone/>
            </a:pPr>
            <a:r>
              <a:rPr kumimoji="1" lang="en-US" altLang="en-US" sz="2000" b="0">
                <a:latin typeface="Arial Narrow" panose="020B0606020202030204" pitchFamily="34" charset="0"/>
              </a:rPr>
              <a:t>(Centralized approach,</a:t>
            </a:r>
          </a:p>
          <a:p>
            <a:pPr algn="ctr" eaLnBrk="1" hangingPunct="1">
              <a:spcBef>
                <a:spcPct val="0"/>
              </a:spcBef>
              <a:buClrTx/>
              <a:buSzTx/>
              <a:buFontTx/>
              <a:buNone/>
            </a:pPr>
            <a:r>
              <a:rPr kumimoji="1" lang="en-US" altLang="en-US" sz="2000" b="0">
                <a:latin typeface="Arial Narrow" panose="020B0606020202030204" pitchFamily="34" charset="0"/>
              </a:rPr>
              <a:t>Inappropriate Rules , </a:t>
            </a:r>
          </a:p>
          <a:p>
            <a:pPr algn="ctr" eaLnBrk="1" hangingPunct="1">
              <a:spcBef>
                <a:spcPct val="0"/>
              </a:spcBef>
              <a:buClrTx/>
              <a:buSzTx/>
              <a:buFontTx/>
              <a:buNone/>
            </a:pPr>
            <a:r>
              <a:rPr kumimoji="1" lang="en-US" altLang="en-US" sz="2000" b="0">
                <a:latin typeface="Arial Narrow" panose="020B0606020202030204" pitchFamily="34" charset="0"/>
              </a:rPr>
              <a:t>donor driven)</a:t>
            </a:r>
          </a:p>
        </p:txBody>
      </p:sp>
      <p:sp>
        <p:nvSpPr>
          <p:cNvPr id="18437" name="AutoShape 4"/>
          <p:cNvSpPr>
            <a:spLocks noChangeArrowheads="1"/>
          </p:cNvSpPr>
          <p:nvPr/>
        </p:nvSpPr>
        <p:spPr bwMode="auto">
          <a:xfrm>
            <a:off x="5334000" y="2819400"/>
            <a:ext cx="3429000" cy="1981200"/>
          </a:xfrm>
          <a:prstGeom prst="flowChartPreparation">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pPr>
            <a:r>
              <a:rPr kumimoji="1" lang="en-US" altLang="en-US" sz="2400" b="0">
                <a:latin typeface="Arial Narrow" panose="020B0606020202030204" pitchFamily="34" charset="0"/>
              </a:rPr>
              <a:t>Unequal Participation</a:t>
            </a:r>
          </a:p>
          <a:p>
            <a:pPr algn="ctr" eaLnBrk="1" hangingPunct="1">
              <a:spcBef>
                <a:spcPct val="0"/>
              </a:spcBef>
              <a:buClrTx/>
              <a:buSzTx/>
              <a:buFontTx/>
              <a:buNone/>
            </a:pPr>
            <a:r>
              <a:rPr kumimoji="1" lang="en-US" altLang="en-US" sz="2000" b="0">
                <a:latin typeface="Arial Narrow" panose="020B0606020202030204" pitchFamily="34" charset="0"/>
              </a:rPr>
              <a:t>Government: </a:t>
            </a:r>
            <a:r>
              <a:rPr kumimoji="1" lang="en-US" altLang="en-US" sz="2000" b="0" u="sng">
                <a:latin typeface="Arial Narrow" panose="020B0606020202030204" pitchFamily="34" charset="0"/>
              </a:rPr>
              <a:t>Right to Exit</a:t>
            </a:r>
          </a:p>
          <a:p>
            <a:pPr algn="ctr" eaLnBrk="1" hangingPunct="1">
              <a:spcBef>
                <a:spcPct val="0"/>
              </a:spcBef>
              <a:buClrTx/>
              <a:buSzTx/>
              <a:buFontTx/>
              <a:buNone/>
            </a:pPr>
            <a:r>
              <a:rPr kumimoji="1" lang="en-US" altLang="en-US" sz="2000" b="0">
                <a:latin typeface="Arial Narrow" panose="020B0606020202030204" pitchFamily="34" charset="0"/>
              </a:rPr>
              <a:t>Communities: </a:t>
            </a:r>
            <a:r>
              <a:rPr kumimoji="1" lang="en-US" altLang="en-US" sz="1800" b="0">
                <a:latin typeface="Arial Narrow" panose="020B0606020202030204" pitchFamily="34" charset="0"/>
              </a:rPr>
              <a:t>Volunteer/  </a:t>
            </a:r>
          </a:p>
          <a:p>
            <a:pPr algn="ctr" eaLnBrk="1" hangingPunct="1">
              <a:spcBef>
                <a:spcPct val="0"/>
              </a:spcBef>
              <a:buClrTx/>
              <a:buSzTx/>
              <a:buFontTx/>
              <a:buNone/>
            </a:pPr>
            <a:r>
              <a:rPr kumimoji="1" lang="en-US" altLang="en-US" sz="1800" b="0">
                <a:latin typeface="Arial Narrow" panose="020B0606020202030204" pitchFamily="34" charset="0"/>
              </a:rPr>
              <a:t>Asymmetries of role, power,</a:t>
            </a:r>
          </a:p>
          <a:p>
            <a:pPr algn="ctr" eaLnBrk="1" hangingPunct="1">
              <a:spcBef>
                <a:spcPct val="0"/>
              </a:spcBef>
              <a:buClrTx/>
              <a:buSzTx/>
              <a:buFontTx/>
              <a:buNone/>
            </a:pPr>
            <a:r>
              <a:rPr kumimoji="1" lang="en-US" altLang="en-US" sz="1800" b="0">
                <a:latin typeface="Arial Narrow" panose="020B0606020202030204" pitchFamily="34" charset="0"/>
              </a:rPr>
              <a:t>Risk, Capital</a:t>
            </a:r>
          </a:p>
        </p:txBody>
      </p:sp>
      <p:sp>
        <p:nvSpPr>
          <p:cNvPr id="18438" name="AutoShape 5"/>
          <p:cNvSpPr>
            <a:spLocks noChangeArrowheads="1"/>
          </p:cNvSpPr>
          <p:nvPr/>
        </p:nvSpPr>
        <p:spPr bwMode="auto">
          <a:xfrm>
            <a:off x="457200" y="2971800"/>
            <a:ext cx="3048000" cy="1981200"/>
          </a:xfrm>
          <a:prstGeom prst="flowChartPreparation">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pPr>
            <a:r>
              <a:rPr kumimoji="1" lang="en-US" altLang="en-US" sz="2400" b="0">
                <a:latin typeface="Arial Narrow" panose="020B0606020202030204" pitchFamily="34" charset="0"/>
              </a:rPr>
              <a:t>Low Trust </a:t>
            </a:r>
          </a:p>
          <a:p>
            <a:pPr algn="ctr" eaLnBrk="1" hangingPunct="1">
              <a:spcBef>
                <a:spcPct val="0"/>
              </a:spcBef>
              <a:buClrTx/>
              <a:buSzTx/>
              <a:buFontTx/>
              <a:buNone/>
            </a:pPr>
            <a:r>
              <a:rPr kumimoji="1" lang="en-US" altLang="en-US" sz="2400" b="0">
                <a:latin typeface="Arial Narrow" panose="020B0606020202030204" pitchFamily="34" charset="0"/>
              </a:rPr>
              <a:t>Society</a:t>
            </a:r>
          </a:p>
          <a:p>
            <a:pPr algn="ctr" eaLnBrk="1" hangingPunct="1">
              <a:spcBef>
                <a:spcPct val="0"/>
              </a:spcBef>
              <a:buClrTx/>
              <a:buSzTx/>
              <a:buFontTx/>
              <a:buNone/>
            </a:pPr>
            <a:r>
              <a:rPr kumimoji="1" lang="en-US" altLang="en-US" sz="2000" b="0">
                <a:latin typeface="Arial Narrow" panose="020B0606020202030204" pitchFamily="34" charset="0"/>
              </a:rPr>
              <a:t>Declined Social </a:t>
            </a:r>
          </a:p>
          <a:p>
            <a:pPr algn="ctr" eaLnBrk="1" hangingPunct="1">
              <a:spcBef>
                <a:spcPct val="0"/>
              </a:spcBef>
              <a:buClrTx/>
              <a:buSzTx/>
              <a:buFontTx/>
              <a:buNone/>
            </a:pPr>
            <a:r>
              <a:rPr kumimoji="1" lang="en-US" altLang="en-US" sz="2000" b="0">
                <a:latin typeface="Arial Narrow" panose="020B0606020202030204" pitchFamily="34" charset="0"/>
              </a:rPr>
              <a:t>Capital and reduced </a:t>
            </a:r>
          </a:p>
          <a:p>
            <a:pPr algn="ctr" eaLnBrk="1" hangingPunct="1">
              <a:spcBef>
                <a:spcPct val="0"/>
              </a:spcBef>
              <a:buClrTx/>
              <a:buSzTx/>
              <a:buFontTx/>
              <a:buNone/>
            </a:pPr>
            <a:r>
              <a:rPr kumimoji="1" lang="en-US" altLang="en-US" sz="2000" b="0">
                <a:latin typeface="Arial Narrow" panose="020B0606020202030204" pitchFamily="34" charset="0"/>
              </a:rPr>
              <a:t>volunteer </a:t>
            </a:r>
          </a:p>
          <a:p>
            <a:pPr algn="ctr" eaLnBrk="1" hangingPunct="1">
              <a:spcBef>
                <a:spcPct val="0"/>
              </a:spcBef>
              <a:buClrTx/>
              <a:buSzTx/>
              <a:buFontTx/>
              <a:buNone/>
            </a:pPr>
            <a:r>
              <a:rPr kumimoji="1" lang="en-US" altLang="en-US" sz="2000" b="0">
                <a:latin typeface="Arial Narrow" panose="020B0606020202030204" pitchFamily="34" charset="0"/>
              </a:rPr>
              <a:t>cooperation </a:t>
            </a:r>
          </a:p>
        </p:txBody>
      </p:sp>
      <p:sp>
        <p:nvSpPr>
          <p:cNvPr id="18439" name="AutoShape 6"/>
          <p:cNvSpPr>
            <a:spLocks noChangeArrowheads="1"/>
          </p:cNvSpPr>
          <p:nvPr/>
        </p:nvSpPr>
        <p:spPr bwMode="auto">
          <a:xfrm>
            <a:off x="3124200" y="4724400"/>
            <a:ext cx="2971800" cy="1676400"/>
          </a:xfrm>
          <a:prstGeom prst="flowChartPreparation">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pPr>
            <a:r>
              <a:rPr kumimoji="1" lang="en-US" altLang="en-US" sz="2400" b="0">
                <a:latin typeface="Arial Narrow" panose="020B0606020202030204" pitchFamily="34" charset="0"/>
              </a:rPr>
              <a:t>FAILURE</a:t>
            </a:r>
          </a:p>
          <a:p>
            <a:pPr algn="ctr" eaLnBrk="1" hangingPunct="1">
              <a:spcBef>
                <a:spcPct val="0"/>
              </a:spcBef>
              <a:buClrTx/>
              <a:buSzTx/>
              <a:buFontTx/>
              <a:buNone/>
            </a:pPr>
            <a:r>
              <a:rPr kumimoji="1" lang="en-US" altLang="en-US" sz="1800" b="0">
                <a:latin typeface="Arial Narrow" panose="020B0606020202030204" pitchFamily="34" charset="0"/>
              </a:rPr>
              <a:t>Inappropriate goal setting</a:t>
            </a:r>
          </a:p>
          <a:p>
            <a:pPr algn="ctr" eaLnBrk="1" hangingPunct="1">
              <a:spcBef>
                <a:spcPct val="0"/>
              </a:spcBef>
              <a:buClrTx/>
              <a:buSzTx/>
              <a:buFontTx/>
              <a:buNone/>
            </a:pPr>
            <a:r>
              <a:rPr kumimoji="1" lang="en-US" altLang="en-US" sz="1800" b="0">
                <a:latin typeface="Arial Narrow" panose="020B0606020202030204" pitchFamily="34" charset="0"/>
              </a:rPr>
              <a:t>Inefficient use of resources</a:t>
            </a:r>
          </a:p>
          <a:p>
            <a:pPr algn="ctr" eaLnBrk="1" hangingPunct="1">
              <a:spcBef>
                <a:spcPct val="0"/>
              </a:spcBef>
              <a:buClrTx/>
              <a:buSzTx/>
              <a:buFontTx/>
              <a:buNone/>
            </a:pPr>
            <a:r>
              <a:rPr kumimoji="1" lang="en-US" altLang="en-US" sz="1800" b="0">
                <a:latin typeface="Arial Narrow" panose="020B0606020202030204" pitchFamily="34" charset="0"/>
              </a:rPr>
              <a:t>Corruption  </a:t>
            </a:r>
          </a:p>
        </p:txBody>
      </p:sp>
      <p:cxnSp>
        <p:nvCxnSpPr>
          <p:cNvPr id="18440" name="AutoShape 7"/>
          <p:cNvCxnSpPr>
            <a:cxnSpLocks noChangeShapeType="1"/>
            <a:stCxn id="18436" idx="3"/>
            <a:endCxn id="18437" idx="0"/>
          </p:cNvCxnSpPr>
          <p:nvPr/>
        </p:nvCxnSpPr>
        <p:spPr bwMode="auto">
          <a:xfrm>
            <a:off x="6096000" y="2133600"/>
            <a:ext cx="952500" cy="685800"/>
          </a:xfrm>
          <a:prstGeom prst="curvedConnector2">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8441" name="AutoShape 8"/>
          <p:cNvCxnSpPr>
            <a:cxnSpLocks noChangeShapeType="1"/>
            <a:stCxn id="18437" idx="2"/>
            <a:endCxn id="18439" idx="3"/>
          </p:cNvCxnSpPr>
          <p:nvPr/>
        </p:nvCxnSpPr>
        <p:spPr bwMode="auto">
          <a:xfrm rot="5400000">
            <a:off x="6191250" y="4705350"/>
            <a:ext cx="762000" cy="952500"/>
          </a:xfrm>
          <a:prstGeom prst="curvedConnector2">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8442" name="AutoShape 9"/>
          <p:cNvCxnSpPr>
            <a:cxnSpLocks noChangeShapeType="1"/>
            <a:stCxn id="18439" idx="1"/>
            <a:endCxn id="18438" idx="2"/>
          </p:cNvCxnSpPr>
          <p:nvPr/>
        </p:nvCxnSpPr>
        <p:spPr bwMode="auto">
          <a:xfrm rot="10800000">
            <a:off x="1981200" y="4953000"/>
            <a:ext cx="1143000" cy="609600"/>
          </a:xfrm>
          <a:prstGeom prst="curvedConnector2">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8443" name="AutoShape 10"/>
          <p:cNvCxnSpPr>
            <a:cxnSpLocks noChangeShapeType="1"/>
            <a:stCxn id="18438" idx="0"/>
            <a:endCxn id="18436" idx="1"/>
          </p:cNvCxnSpPr>
          <p:nvPr/>
        </p:nvCxnSpPr>
        <p:spPr bwMode="auto">
          <a:xfrm rot="-5400000">
            <a:off x="2019300" y="2095500"/>
            <a:ext cx="838200" cy="914400"/>
          </a:xfrm>
          <a:prstGeom prst="curvedConnector2">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9C0E6305-02A0-48A3-A8A6-AA241EEB4BDB}" type="slidenum">
              <a:rPr lang="en-US" altLang="en-US" b="0" smtClean="0"/>
              <a:pPr>
                <a:defRPr/>
              </a:pPr>
              <a:t>14</a:t>
            </a:fld>
            <a:endParaRPr lang="en-US" altLang="en-US" b="0" smtClean="0"/>
          </a:p>
        </p:txBody>
      </p:sp>
      <p:sp>
        <p:nvSpPr>
          <p:cNvPr id="533507" name="Rectangle 3"/>
          <p:cNvSpPr>
            <a:spLocks noGrp="1" noChangeArrowheads="1"/>
          </p:cNvSpPr>
          <p:nvPr>
            <p:ph type="body" idx="1"/>
          </p:nvPr>
        </p:nvSpPr>
        <p:spPr>
          <a:xfrm>
            <a:off x="457200" y="762000"/>
            <a:ext cx="8229600" cy="4530725"/>
          </a:xfrm>
        </p:spPr>
        <p:txBody>
          <a:bodyPr/>
          <a:lstStyle/>
          <a:p>
            <a:pPr algn="just" eaLnBrk="1" hangingPunct="1">
              <a:lnSpc>
                <a:spcPct val="90000"/>
              </a:lnSpc>
              <a:defRPr/>
            </a:pPr>
            <a:r>
              <a:rPr lang="en-US" dirty="0" smtClean="0"/>
              <a:t>The vicious circle of trust and development is strengthened due to centralized systems of governance and inappropriate rules in the government led approaches of community participation.</a:t>
            </a:r>
          </a:p>
          <a:p>
            <a:pPr algn="just" eaLnBrk="1" hangingPunct="1">
              <a:lnSpc>
                <a:spcPct val="90000"/>
              </a:lnSpc>
              <a:defRPr/>
            </a:pPr>
            <a:endParaRPr lang="en-US" sz="2000" dirty="0" smtClean="0"/>
          </a:p>
          <a:p>
            <a:pPr algn="just" eaLnBrk="1" hangingPunct="1">
              <a:lnSpc>
                <a:spcPct val="90000"/>
              </a:lnSpc>
              <a:defRPr/>
            </a:pPr>
            <a:r>
              <a:rPr lang="en-US" dirty="0" smtClean="0"/>
              <a:t> These participation approaches are unequal in nature because at one side communities are expected to extend volunteer cooperation while on the other side the government agencies retain the ‘right to exit’ from the project at any stage without its completion.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8CBB7C26-FFC7-4B97-B1A5-314A6AB4FE27}" type="slidenum">
              <a:rPr lang="en-US" altLang="en-US" b="0" smtClean="0"/>
              <a:pPr>
                <a:defRPr/>
              </a:pPr>
              <a:t>15</a:t>
            </a:fld>
            <a:endParaRPr lang="en-US" altLang="en-US" b="0" smtClean="0"/>
          </a:p>
        </p:txBody>
      </p:sp>
      <p:sp>
        <p:nvSpPr>
          <p:cNvPr id="534531" name="Rectangle 3"/>
          <p:cNvSpPr>
            <a:spLocks noGrp="1" noChangeArrowheads="1"/>
          </p:cNvSpPr>
          <p:nvPr>
            <p:ph type="body" idx="1"/>
          </p:nvPr>
        </p:nvSpPr>
        <p:spPr>
          <a:xfrm>
            <a:off x="446088" y="228600"/>
            <a:ext cx="8229600" cy="4953000"/>
          </a:xfrm>
        </p:spPr>
        <p:txBody>
          <a:bodyPr/>
          <a:lstStyle/>
          <a:p>
            <a:pPr algn="just" eaLnBrk="1" hangingPunct="1">
              <a:lnSpc>
                <a:spcPct val="80000"/>
              </a:lnSpc>
              <a:defRPr/>
            </a:pPr>
            <a:r>
              <a:rPr lang="en-US" dirty="0" smtClean="0"/>
              <a:t>Due to asymmetries of the role, power, risk and resource allocation and its utilization, these unequal partnerships fail to generate trustworthy working relationship between communities and government agencies.</a:t>
            </a:r>
          </a:p>
          <a:p>
            <a:pPr algn="just" eaLnBrk="1" hangingPunct="1">
              <a:lnSpc>
                <a:spcPct val="80000"/>
              </a:lnSpc>
              <a:defRPr/>
            </a:pPr>
            <a:r>
              <a:rPr lang="en-US" dirty="0" smtClean="0"/>
              <a:t>Moreover due to the inappropriate goal setting without considering the priority needs of beneficiary communities, the real problems of communities are usually not addressed properly.  </a:t>
            </a:r>
          </a:p>
          <a:p>
            <a:pPr algn="just" eaLnBrk="1" hangingPunct="1">
              <a:lnSpc>
                <a:spcPct val="80000"/>
              </a:lnSpc>
              <a:defRPr/>
            </a:pPr>
            <a:r>
              <a:rPr lang="en-US" dirty="0" smtClean="0"/>
              <a:t>On the part of government agencies, absence of legislative accountability, corruption and inefficient utilization of financial resources results in widespread distrust in the communities.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5754FF77-EEA0-450A-B0F5-4792EBC04C5A}" type="slidenum">
              <a:rPr lang="en-US" altLang="en-US" b="0" smtClean="0"/>
              <a:pPr>
                <a:defRPr/>
              </a:pPr>
              <a:t>16</a:t>
            </a:fld>
            <a:endParaRPr lang="en-US" altLang="en-US" b="0" smtClean="0"/>
          </a:p>
        </p:txBody>
      </p:sp>
      <p:sp>
        <p:nvSpPr>
          <p:cNvPr id="21507" name="Rectangle 2"/>
          <p:cNvSpPr>
            <a:spLocks noChangeArrowheads="1"/>
          </p:cNvSpPr>
          <p:nvPr/>
        </p:nvSpPr>
        <p:spPr bwMode="auto">
          <a:xfrm>
            <a:off x="2819400" y="1371600"/>
            <a:ext cx="3810000" cy="1371600"/>
          </a:xfrm>
          <a:prstGeom prst="rect">
            <a:avLst/>
          </a:prstGeom>
          <a:solidFill>
            <a:srgbClr val="FFFFCC"/>
          </a:solidFill>
          <a:ln w="9525">
            <a:solidFill>
              <a:schemeClr val="tx1"/>
            </a:solidFill>
            <a:miter lim="800000"/>
            <a:headEnd/>
            <a:tailEnd/>
          </a:ln>
        </p:spPr>
        <p:txBody>
          <a:bodyPr wrap="none" anchor="ct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pPr>
            <a:r>
              <a:rPr kumimoji="1" lang="en-US" altLang="en-US" sz="2400" b="0">
                <a:solidFill>
                  <a:schemeClr val="bg1"/>
                </a:solidFill>
                <a:latin typeface="Arial Narrow" panose="020B0606020202030204" pitchFamily="34" charset="0"/>
              </a:rPr>
              <a:t>Trust</a:t>
            </a:r>
          </a:p>
          <a:p>
            <a:pPr algn="ctr" eaLnBrk="1" hangingPunct="1">
              <a:spcBef>
                <a:spcPct val="0"/>
              </a:spcBef>
              <a:buClrTx/>
              <a:buSzTx/>
              <a:buFontTx/>
              <a:buNone/>
            </a:pPr>
            <a:r>
              <a:rPr kumimoji="1" lang="en-US" altLang="en-US" sz="1800">
                <a:solidFill>
                  <a:schemeClr val="bg1"/>
                </a:solidFill>
                <a:latin typeface="Arial Narrow" panose="020B0606020202030204" pitchFamily="34" charset="0"/>
              </a:rPr>
              <a:t>Cooperative behavior based on</a:t>
            </a:r>
          </a:p>
          <a:p>
            <a:pPr algn="ctr" eaLnBrk="1" hangingPunct="1">
              <a:spcBef>
                <a:spcPct val="0"/>
              </a:spcBef>
              <a:buClrTx/>
              <a:buSzTx/>
              <a:buFontTx/>
              <a:buNone/>
            </a:pPr>
            <a:r>
              <a:rPr kumimoji="1" lang="en-US" altLang="en-US" sz="1800">
                <a:solidFill>
                  <a:schemeClr val="bg1"/>
                </a:solidFill>
                <a:latin typeface="Arial Narrow" panose="020B0606020202030204" pitchFamily="34" charset="0"/>
              </a:rPr>
              <a:t> commonly shared norms in a community</a:t>
            </a:r>
          </a:p>
          <a:p>
            <a:pPr algn="ctr" eaLnBrk="1" hangingPunct="1">
              <a:spcBef>
                <a:spcPct val="0"/>
              </a:spcBef>
              <a:buClrTx/>
              <a:buSzTx/>
              <a:buFontTx/>
              <a:buNone/>
            </a:pPr>
            <a:r>
              <a:rPr kumimoji="1" lang="en-US" altLang="en-US" sz="1800" b="0">
                <a:solidFill>
                  <a:schemeClr val="bg1"/>
                </a:solidFill>
                <a:latin typeface="Arial Narrow" panose="020B0606020202030204" pitchFamily="34" charset="0"/>
              </a:rPr>
              <a:t>(Fukuyama, 1995)</a:t>
            </a:r>
          </a:p>
        </p:txBody>
      </p:sp>
      <p:sp>
        <p:nvSpPr>
          <p:cNvPr id="21508" name="Rectangle 3"/>
          <p:cNvSpPr>
            <a:spLocks noChangeArrowheads="1"/>
          </p:cNvSpPr>
          <p:nvPr/>
        </p:nvSpPr>
        <p:spPr bwMode="auto">
          <a:xfrm>
            <a:off x="5181600" y="4191000"/>
            <a:ext cx="3505200" cy="1524000"/>
          </a:xfrm>
          <a:prstGeom prst="rect">
            <a:avLst/>
          </a:prstGeom>
          <a:solidFill>
            <a:srgbClr val="FFFFCC"/>
          </a:solidFill>
          <a:ln w="9525">
            <a:solidFill>
              <a:schemeClr val="tx1"/>
            </a:solidFill>
            <a:miter lim="800000"/>
            <a:headEnd/>
            <a:tailEnd/>
          </a:ln>
        </p:spPr>
        <p:txBody>
          <a:bodyPr wrap="none" anchor="ct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pPr>
            <a:r>
              <a:rPr kumimoji="1" lang="en-US" altLang="en-US" sz="2400" b="0">
                <a:solidFill>
                  <a:schemeClr val="bg1"/>
                </a:solidFill>
                <a:latin typeface="Arial Narrow" panose="020B0606020202030204" pitchFamily="34" charset="0"/>
              </a:rPr>
              <a:t>High Trust Society</a:t>
            </a:r>
          </a:p>
          <a:p>
            <a:pPr algn="ctr" eaLnBrk="1" hangingPunct="1">
              <a:spcBef>
                <a:spcPct val="0"/>
              </a:spcBef>
              <a:buClrTx/>
              <a:buSzTx/>
              <a:buFontTx/>
              <a:buNone/>
            </a:pPr>
            <a:r>
              <a:rPr kumimoji="1" lang="en-US" altLang="en-US" sz="2400" b="0">
                <a:solidFill>
                  <a:schemeClr val="bg1"/>
                </a:solidFill>
                <a:latin typeface="Arial Narrow" panose="020B0606020202030204" pitchFamily="34" charset="0"/>
              </a:rPr>
              <a:t>(Developed Nations)</a:t>
            </a:r>
          </a:p>
          <a:p>
            <a:pPr algn="ctr" eaLnBrk="1" hangingPunct="1">
              <a:spcBef>
                <a:spcPct val="0"/>
              </a:spcBef>
              <a:buClrTx/>
              <a:buSzTx/>
              <a:buFontTx/>
              <a:buNone/>
            </a:pPr>
            <a:r>
              <a:rPr kumimoji="1" lang="en-US" altLang="en-US" sz="1800" b="0">
                <a:solidFill>
                  <a:schemeClr val="bg1"/>
                </a:solidFill>
                <a:latin typeface="Arial Narrow" panose="020B0606020202030204" pitchFamily="34" charset="0"/>
              </a:rPr>
              <a:t>Substantial Stock of Social Capital, </a:t>
            </a:r>
          </a:p>
          <a:p>
            <a:pPr algn="ctr" eaLnBrk="1" hangingPunct="1">
              <a:spcBef>
                <a:spcPct val="0"/>
              </a:spcBef>
              <a:buClrTx/>
              <a:buSzTx/>
              <a:buFontTx/>
              <a:buNone/>
            </a:pPr>
            <a:r>
              <a:rPr kumimoji="1" lang="en-US" altLang="en-US" sz="1800" b="0">
                <a:solidFill>
                  <a:schemeClr val="bg1"/>
                </a:solidFill>
                <a:latin typeface="Arial Narrow" panose="020B0606020202030204" pitchFamily="34" charset="0"/>
              </a:rPr>
              <a:t>High volunteer cooperation,</a:t>
            </a:r>
          </a:p>
          <a:p>
            <a:pPr algn="ctr" eaLnBrk="1" hangingPunct="1">
              <a:spcBef>
                <a:spcPct val="0"/>
              </a:spcBef>
              <a:buClrTx/>
              <a:buSzTx/>
              <a:buFontTx/>
              <a:buNone/>
            </a:pPr>
            <a:r>
              <a:rPr kumimoji="1" lang="en-US" altLang="en-US" sz="1800" b="0">
                <a:solidFill>
                  <a:schemeClr val="bg1"/>
                </a:solidFill>
                <a:latin typeface="Arial Narrow" panose="020B0606020202030204" pitchFamily="34" charset="0"/>
              </a:rPr>
              <a:t>Social networks </a:t>
            </a:r>
          </a:p>
        </p:txBody>
      </p:sp>
      <p:sp>
        <p:nvSpPr>
          <p:cNvPr id="21509" name="Rectangle 4"/>
          <p:cNvSpPr>
            <a:spLocks noChangeArrowheads="1"/>
          </p:cNvSpPr>
          <p:nvPr/>
        </p:nvSpPr>
        <p:spPr bwMode="auto">
          <a:xfrm>
            <a:off x="990600" y="4191000"/>
            <a:ext cx="3124200" cy="1524000"/>
          </a:xfrm>
          <a:prstGeom prst="rect">
            <a:avLst/>
          </a:prstGeom>
          <a:solidFill>
            <a:srgbClr val="FFFFCC"/>
          </a:solidFill>
          <a:ln w="9525">
            <a:solidFill>
              <a:srgbClr val="CCFFCC"/>
            </a:solidFill>
            <a:miter lim="800000"/>
            <a:headEnd/>
            <a:tailEnd/>
          </a:ln>
        </p:spPr>
        <p:txBody>
          <a:bodyPr wrap="none" anchor="ct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pPr>
            <a:r>
              <a:rPr kumimoji="1" lang="en-US" altLang="en-US" sz="2400" b="0">
                <a:solidFill>
                  <a:schemeClr val="bg1"/>
                </a:solidFill>
                <a:latin typeface="Arial Narrow" panose="020B0606020202030204" pitchFamily="34" charset="0"/>
              </a:rPr>
              <a:t>Low Trust Society</a:t>
            </a:r>
          </a:p>
          <a:p>
            <a:pPr algn="ctr" eaLnBrk="1" hangingPunct="1">
              <a:spcBef>
                <a:spcPct val="0"/>
              </a:spcBef>
              <a:buClrTx/>
              <a:buSzTx/>
              <a:buFontTx/>
              <a:buNone/>
            </a:pPr>
            <a:r>
              <a:rPr kumimoji="1" lang="en-US" altLang="en-US" sz="2400" b="0">
                <a:solidFill>
                  <a:schemeClr val="bg1"/>
                </a:solidFill>
                <a:latin typeface="Arial Narrow" panose="020B0606020202030204" pitchFamily="34" charset="0"/>
              </a:rPr>
              <a:t>(Developing Nations)</a:t>
            </a:r>
          </a:p>
          <a:p>
            <a:pPr algn="ctr" eaLnBrk="1" hangingPunct="1">
              <a:spcBef>
                <a:spcPct val="0"/>
              </a:spcBef>
              <a:buClrTx/>
              <a:buSzTx/>
              <a:buFontTx/>
              <a:buNone/>
            </a:pPr>
            <a:r>
              <a:rPr kumimoji="1" lang="en-US" altLang="en-US" sz="1800" b="0">
                <a:solidFill>
                  <a:schemeClr val="bg1"/>
                </a:solidFill>
                <a:latin typeface="Arial Narrow" panose="020B0606020202030204" pitchFamily="34" charset="0"/>
              </a:rPr>
              <a:t>Low Stock of Social Capital, </a:t>
            </a:r>
          </a:p>
          <a:p>
            <a:pPr algn="ctr" eaLnBrk="1" hangingPunct="1">
              <a:spcBef>
                <a:spcPct val="0"/>
              </a:spcBef>
              <a:buClrTx/>
              <a:buSzTx/>
              <a:buFontTx/>
              <a:buNone/>
            </a:pPr>
            <a:r>
              <a:rPr kumimoji="1" lang="en-US" altLang="en-US" sz="1800" b="0">
                <a:solidFill>
                  <a:schemeClr val="bg1"/>
                </a:solidFill>
                <a:latin typeface="Arial Narrow" panose="020B0606020202030204" pitchFamily="34" charset="0"/>
              </a:rPr>
              <a:t>Widespread distrust in society</a:t>
            </a:r>
          </a:p>
        </p:txBody>
      </p:sp>
      <p:cxnSp>
        <p:nvCxnSpPr>
          <p:cNvPr id="21510" name="AutoShape 5"/>
          <p:cNvCxnSpPr>
            <a:cxnSpLocks noChangeShapeType="1"/>
            <a:stCxn id="21512" idx="2"/>
            <a:endCxn id="21509" idx="0"/>
          </p:cNvCxnSpPr>
          <p:nvPr/>
        </p:nvCxnSpPr>
        <p:spPr bwMode="auto">
          <a:xfrm rot="5400000">
            <a:off x="3371850" y="2838450"/>
            <a:ext cx="533400" cy="217170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1511" name="AutoShape 6"/>
          <p:cNvCxnSpPr>
            <a:cxnSpLocks noChangeShapeType="1"/>
            <a:stCxn id="21512" idx="2"/>
            <a:endCxn id="21508" idx="0"/>
          </p:cNvCxnSpPr>
          <p:nvPr/>
        </p:nvCxnSpPr>
        <p:spPr bwMode="auto">
          <a:xfrm rot="16200000" flipH="1">
            <a:off x="5562600" y="2819400"/>
            <a:ext cx="533400" cy="220980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1512" name="Rectangle 7"/>
          <p:cNvSpPr>
            <a:spLocks noChangeArrowheads="1"/>
          </p:cNvSpPr>
          <p:nvPr/>
        </p:nvSpPr>
        <p:spPr bwMode="auto">
          <a:xfrm>
            <a:off x="1905000" y="3048000"/>
            <a:ext cx="5638800" cy="609600"/>
          </a:xfrm>
          <a:prstGeom prst="rect">
            <a:avLst/>
          </a:prstGeom>
          <a:solidFill>
            <a:srgbClr val="FFFFCC"/>
          </a:solidFill>
          <a:ln w="9525">
            <a:solidFill>
              <a:schemeClr val="tx1"/>
            </a:solidFill>
            <a:miter lim="800000"/>
            <a:headEnd/>
            <a:tailEnd/>
          </a:ln>
        </p:spPr>
        <p:txBody>
          <a:bodyPr wrap="none" anchor="ct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pPr>
            <a:r>
              <a:rPr kumimoji="1" lang="en-US" altLang="en-US" sz="2000">
                <a:solidFill>
                  <a:schemeClr val="bg1"/>
                </a:solidFill>
                <a:latin typeface="Arial Narrow" panose="020B0606020202030204" pitchFamily="34" charset="0"/>
              </a:rPr>
              <a:t>Norms of Reciprocity &amp; network of civic engagements </a:t>
            </a:r>
          </a:p>
          <a:p>
            <a:pPr algn="ctr" eaLnBrk="1" hangingPunct="1">
              <a:spcBef>
                <a:spcPct val="0"/>
              </a:spcBef>
              <a:buClrTx/>
              <a:buSzTx/>
              <a:buFontTx/>
              <a:buNone/>
            </a:pPr>
            <a:r>
              <a:rPr kumimoji="1" lang="en-US" altLang="en-US" sz="2000">
                <a:solidFill>
                  <a:schemeClr val="bg1"/>
                </a:solidFill>
                <a:latin typeface="Arial Narrow" panose="020B0606020202030204" pitchFamily="34" charset="0"/>
              </a:rPr>
              <a:t>are two sources of generating social trust </a:t>
            </a:r>
            <a:r>
              <a:rPr kumimoji="1" lang="en-US" altLang="en-US" sz="2000" b="0" i="1">
                <a:solidFill>
                  <a:schemeClr val="bg1"/>
                </a:solidFill>
                <a:latin typeface="Arial Narrow" panose="020B0606020202030204" pitchFamily="34" charset="0"/>
              </a:rPr>
              <a:t>(Putnam, 1993)</a:t>
            </a:r>
          </a:p>
        </p:txBody>
      </p:sp>
      <p:cxnSp>
        <p:nvCxnSpPr>
          <p:cNvPr id="21513" name="AutoShape 8"/>
          <p:cNvCxnSpPr>
            <a:cxnSpLocks noChangeShapeType="1"/>
            <a:stCxn id="21507" idx="2"/>
            <a:endCxn id="21512" idx="0"/>
          </p:cNvCxnSpPr>
          <p:nvPr/>
        </p:nvCxnSpPr>
        <p:spPr bwMode="auto">
          <a:xfrm>
            <a:off x="4724400" y="2743200"/>
            <a:ext cx="0" cy="304800"/>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1514" name="Rectangle 9"/>
          <p:cNvSpPr>
            <a:spLocks noChangeArrowheads="1"/>
          </p:cNvSpPr>
          <p:nvPr/>
        </p:nvSpPr>
        <p:spPr bwMode="auto">
          <a:xfrm>
            <a:off x="381000" y="5867400"/>
            <a:ext cx="830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000">
                <a:solidFill>
                  <a:srgbClr val="FFFF00"/>
                </a:solidFill>
                <a:latin typeface="Times New Roman" panose="02020603050405020304" pitchFamily="18" charset="0"/>
              </a:rPr>
              <a:t>social capital</a:t>
            </a:r>
            <a:r>
              <a:rPr lang="en-US" altLang="en-US" sz="2000" b="0">
                <a:solidFill>
                  <a:srgbClr val="FFFF00"/>
                </a:solidFill>
                <a:latin typeface="Times New Roman" panose="02020603050405020304" pitchFamily="18" charset="0"/>
              </a:rPr>
              <a:t>:</a:t>
            </a:r>
            <a:r>
              <a:rPr lang="en-US" altLang="en-US" sz="2000" b="0">
                <a:latin typeface="Times New Roman" panose="02020603050405020304" pitchFamily="18" charset="0"/>
              </a:rPr>
              <a:t> the ability of people to work together for common purpose in groups and organizations (James S. Coleman, 1988. See in Fukuyama (1995) p. 10 )</a:t>
            </a:r>
          </a:p>
        </p:txBody>
      </p:sp>
      <p:sp>
        <p:nvSpPr>
          <p:cNvPr id="536586" name="Rectangle 10"/>
          <p:cNvSpPr>
            <a:spLocks noGrp="1" noChangeArrowheads="1"/>
          </p:cNvSpPr>
          <p:nvPr>
            <p:ph type="title"/>
          </p:nvPr>
        </p:nvSpPr>
        <p:spPr>
          <a:xfrm>
            <a:off x="1143000" y="0"/>
            <a:ext cx="7772400" cy="1143000"/>
          </a:xfrm>
        </p:spPr>
        <p:txBody>
          <a:bodyPr/>
          <a:lstStyle/>
          <a:p>
            <a:pPr eaLnBrk="1" hangingPunct="1">
              <a:defRPr/>
            </a:pPr>
            <a:r>
              <a:rPr lang="en-US" smtClean="0"/>
              <a:t>What is Low Trust Society?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C62A047F-B229-495C-8C06-B7AA034E59FE}" type="slidenum">
              <a:rPr lang="en-US" altLang="en-US" b="0" smtClean="0"/>
              <a:pPr>
                <a:defRPr/>
              </a:pPr>
              <a:t>17</a:t>
            </a:fld>
            <a:endParaRPr lang="en-US" altLang="en-US" b="0" smtClean="0"/>
          </a:p>
        </p:txBody>
      </p:sp>
      <p:sp>
        <p:nvSpPr>
          <p:cNvPr id="605187" name="Rectangle 3"/>
          <p:cNvSpPr>
            <a:spLocks noGrp="1" noChangeArrowheads="1"/>
          </p:cNvSpPr>
          <p:nvPr>
            <p:ph type="body" idx="1"/>
          </p:nvPr>
        </p:nvSpPr>
        <p:spPr>
          <a:xfrm>
            <a:off x="76200" y="381000"/>
            <a:ext cx="8839200" cy="5749925"/>
          </a:xfrm>
        </p:spPr>
        <p:txBody>
          <a:bodyPr/>
          <a:lstStyle/>
          <a:p>
            <a:pPr algn="just" eaLnBrk="1" hangingPunct="1">
              <a:lnSpc>
                <a:spcPct val="90000"/>
              </a:lnSpc>
              <a:defRPr/>
            </a:pPr>
            <a:r>
              <a:rPr lang="en-US" sz="2800" dirty="0" smtClean="0"/>
              <a:t>Putnam and Fukuyama assumes that institutions easily flourish in ‘high trust society’ because of high stock of accumulated social capital. </a:t>
            </a:r>
          </a:p>
          <a:p>
            <a:pPr algn="just" eaLnBrk="1" hangingPunct="1">
              <a:lnSpc>
                <a:spcPct val="90000"/>
              </a:lnSpc>
              <a:defRPr/>
            </a:pPr>
            <a:r>
              <a:rPr lang="en-US" sz="2800" dirty="0" smtClean="0"/>
              <a:t>But  ‘Low Trust Society’ can never escape out of the vicious circle of distrust because of low stock of social capital which diminishes with disuse.  </a:t>
            </a:r>
          </a:p>
          <a:p>
            <a:pPr algn="just" eaLnBrk="1" hangingPunct="1">
              <a:lnSpc>
                <a:spcPct val="90000"/>
              </a:lnSpc>
              <a:defRPr/>
            </a:pPr>
            <a:r>
              <a:rPr lang="en-US" sz="2800" dirty="0" smtClean="0"/>
              <a:t>This means the gap between high and low trust society will continue to widen in development context.</a:t>
            </a:r>
          </a:p>
          <a:p>
            <a:pPr algn="just" eaLnBrk="1" hangingPunct="1">
              <a:lnSpc>
                <a:spcPct val="90000"/>
              </a:lnSpc>
              <a:defRPr/>
            </a:pPr>
            <a:r>
              <a:rPr lang="en-US" sz="2800" dirty="0" smtClean="0"/>
              <a:t>But we see that many communities in “low trust societies” have demonstrated best practices for cooperative actions. That means the division of high trust and low trust societies is not appropriate.</a:t>
            </a:r>
          </a:p>
          <a:p>
            <a:pPr algn="just" eaLnBrk="1" hangingPunct="1">
              <a:lnSpc>
                <a:spcPct val="90000"/>
              </a:lnSpc>
              <a:defRPr/>
            </a:pPr>
            <a:r>
              <a:rPr lang="en-US" sz="2800" dirty="0" smtClean="0"/>
              <a:t>Within the low trust society, high level of trust exists. We need to redefine trust situation.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A152975E-805F-41AC-A408-7D4683135368}" type="slidenum">
              <a:rPr lang="en-US" altLang="en-US" b="0" smtClean="0"/>
              <a:pPr>
                <a:defRPr/>
              </a:pPr>
              <a:t>18</a:t>
            </a:fld>
            <a:endParaRPr lang="en-US" altLang="en-US" b="0" smtClean="0"/>
          </a:p>
        </p:txBody>
      </p:sp>
      <p:sp>
        <p:nvSpPr>
          <p:cNvPr id="537602" name="Rectangle 2"/>
          <p:cNvSpPr>
            <a:spLocks noGrp="1" noChangeArrowheads="1"/>
          </p:cNvSpPr>
          <p:nvPr>
            <p:ph type="title"/>
          </p:nvPr>
        </p:nvSpPr>
        <p:spPr>
          <a:xfrm>
            <a:off x="533400" y="228600"/>
            <a:ext cx="7848600" cy="685800"/>
          </a:xfrm>
        </p:spPr>
        <p:txBody>
          <a:bodyPr/>
          <a:lstStyle/>
          <a:p>
            <a:pPr eaLnBrk="1" hangingPunct="1">
              <a:defRPr/>
            </a:pPr>
            <a:r>
              <a:rPr kumimoji="1" lang="en-US" sz="3200" smtClean="0">
                <a:solidFill>
                  <a:schemeClr val="tx1"/>
                </a:solidFill>
              </a:rPr>
              <a:t>Social Trust  in Development Process</a:t>
            </a:r>
          </a:p>
        </p:txBody>
      </p:sp>
      <p:graphicFrame>
        <p:nvGraphicFramePr>
          <p:cNvPr id="537622" name="Group 22"/>
          <p:cNvGraphicFramePr>
            <a:graphicFrameLocks noGrp="1"/>
          </p:cNvGraphicFramePr>
          <p:nvPr/>
        </p:nvGraphicFramePr>
        <p:xfrm>
          <a:off x="1600200" y="1828800"/>
          <a:ext cx="7162800" cy="4441825"/>
        </p:xfrm>
        <a:graphic>
          <a:graphicData uri="http://schemas.openxmlformats.org/drawingml/2006/table">
            <a:tbl>
              <a:tblPr/>
              <a:tblGrid>
                <a:gridCol w="35814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tblGrid>
              <a:tr h="2484297">
                <a:tc>
                  <a:txBody>
                    <a:bodyPr/>
                    <a:lstStyle/>
                    <a:p>
                      <a:pPr marL="0" marR="0" lvl="0" indent="0" algn="l" defTabSz="914400" rtl="0" eaLnBrk="1" fontAlgn="base" latinLnBrk="0" hangingPunct="1">
                        <a:lnSpc>
                          <a:spcPct val="90000"/>
                        </a:lnSpc>
                        <a:spcBef>
                          <a:spcPct val="50000"/>
                        </a:spcBef>
                        <a:spcAft>
                          <a:spcPct val="0"/>
                        </a:spcAft>
                        <a:buClrTx/>
                        <a:buSzTx/>
                        <a:buFontTx/>
                        <a:buNone/>
                        <a:tabLst/>
                      </a:pPr>
                      <a:r>
                        <a:rPr kumimoji="1" lang="en-US" sz="2000" b="1" i="0" u="none" strike="noStrike" cap="none" normalizeH="0" baseline="0" smtClean="0">
                          <a:ln>
                            <a:noFill/>
                          </a:ln>
                          <a:solidFill>
                            <a:schemeClr val="bg1"/>
                          </a:solidFill>
                          <a:effectLst>
                            <a:outerShdw blurRad="38100" dist="38100" dir="2700000" algn="tl">
                              <a:srgbClr val="000000"/>
                            </a:outerShdw>
                          </a:effectLst>
                          <a:latin typeface="Arial" charset="0"/>
                        </a:rPr>
                        <a:t>Widespread Distrust, weak norms, Dishonesty, Less Social Capital, Low potential of self organization</a:t>
                      </a:r>
                    </a:p>
                  </a:txBody>
                  <a:tcPr marT="45723" marB="45723" anchor="ctr" anchorCtr="1" horzOverflow="overflow">
                    <a:lnL w="381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gradFill rotWithShape="0">
                      <a:gsLst>
                        <a:gs pos="0">
                          <a:srgbClr val="FF99FF"/>
                        </a:gs>
                        <a:gs pos="50000">
                          <a:srgbClr val="FFFFCC"/>
                        </a:gs>
                        <a:gs pos="100000">
                          <a:srgbClr val="FF99FF"/>
                        </a:gs>
                      </a:gsLst>
                      <a:lin ang="5400000" scaled="1"/>
                    </a:grad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1" lang="en-US" sz="2000" b="1" i="0" u="none" strike="noStrike" cap="none" normalizeH="0" baseline="0" smtClean="0">
                          <a:ln>
                            <a:noFill/>
                          </a:ln>
                          <a:solidFill>
                            <a:schemeClr val="bg1"/>
                          </a:solidFill>
                          <a:effectLst>
                            <a:outerShdw blurRad="38100" dist="38100" dir="2700000" algn="tl">
                              <a:srgbClr val="000000"/>
                            </a:outerShdw>
                          </a:effectLst>
                          <a:latin typeface="Arial" charset="0"/>
                        </a:rPr>
                        <a:t>Limits of self-organized communities:</a:t>
                      </a:r>
                    </a:p>
                    <a:p>
                      <a:pPr marL="0" marR="0" lvl="0" indent="0" algn="l" defTabSz="914400" rtl="0" eaLnBrk="1" fontAlgn="base" latinLnBrk="0" hangingPunct="1">
                        <a:lnSpc>
                          <a:spcPct val="100000"/>
                        </a:lnSpc>
                        <a:spcBef>
                          <a:spcPct val="50000"/>
                        </a:spcBef>
                        <a:spcAft>
                          <a:spcPct val="0"/>
                        </a:spcAft>
                        <a:buClrTx/>
                        <a:buSzTx/>
                        <a:buFontTx/>
                        <a:buChar char="•"/>
                        <a:tabLst/>
                      </a:pPr>
                      <a:r>
                        <a:rPr kumimoji="1" lang="en-US" sz="1800" b="1" i="0" u="none" strike="noStrike" cap="none" normalizeH="0" baseline="0" smtClean="0">
                          <a:ln>
                            <a:noFill/>
                          </a:ln>
                          <a:solidFill>
                            <a:schemeClr val="bg1"/>
                          </a:solidFill>
                          <a:effectLst>
                            <a:outerShdw blurRad="38100" dist="38100" dir="2700000" algn="tl">
                              <a:srgbClr val="000000"/>
                            </a:outerShdw>
                          </a:effectLst>
                          <a:latin typeface="Arial" charset="0"/>
                        </a:rPr>
                        <a:t> Scale of collaboration  </a:t>
                      </a:r>
                    </a:p>
                    <a:p>
                      <a:pPr marL="0" marR="0" lvl="0" indent="0" algn="l" defTabSz="914400" rtl="0" eaLnBrk="1" fontAlgn="base" latinLnBrk="0" hangingPunct="1">
                        <a:lnSpc>
                          <a:spcPct val="100000"/>
                        </a:lnSpc>
                        <a:spcBef>
                          <a:spcPct val="50000"/>
                        </a:spcBef>
                        <a:spcAft>
                          <a:spcPct val="0"/>
                        </a:spcAft>
                        <a:buClrTx/>
                        <a:buSzTx/>
                        <a:buFontTx/>
                        <a:buChar char="•"/>
                        <a:tabLst/>
                      </a:pPr>
                      <a:r>
                        <a:rPr kumimoji="1" lang="en-US" sz="1800" b="1" i="0" u="none" strike="noStrike" cap="none" normalizeH="0" baseline="0" smtClean="0">
                          <a:ln>
                            <a:noFill/>
                          </a:ln>
                          <a:solidFill>
                            <a:schemeClr val="bg1"/>
                          </a:solidFill>
                          <a:effectLst>
                            <a:outerShdw blurRad="38100" dist="38100" dir="2700000" algn="tl">
                              <a:srgbClr val="000000"/>
                            </a:outerShdw>
                          </a:effectLst>
                          <a:latin typeface="Arial" charset="0"/>
                        </a:rPr>
                        <a:t>Public-Private Partnerships </a:t>
                      </a:r>
                      <a:r>
                        <a:rPr kumimoji="1" lang="en-US" sz="1800" b="0" i="1" u="none" strike="noStrike" cap="none" normalizeH="0" baseline="0" smtClean="0">
                          <a:ln>
                            <a:noFill/>
                          </a:ln>
                          <a:solidFill>
                            <a:schemeClr val="bg1"/>
                          </a:solidFill>
                          <a:effectLst>
                            <a:outerShdw blurRad="38100" dist="38100" dir="2700000" algn="tl">
                              <a:srgbClr val="000000"/>
                            </a:outerShdw>
                          </a:effectLst>
                          <a:latin typeface="Arial" charset="0"/>
                        </a:rPr>
                        <a:t>(Asymmetric relationship between govt. and communities).</a:t>
                      </a:r>
                    </a:p>
                    <a:p>
                      <a:pPr marL="0" marR="0" lvl="0" indent="0" algn="l" defTabSz="914400" rtl="0" eaLnBrk="1" fontAlgn="base" latinLnBrk="0" hangingPunct="1">
                        <a:lnSpc>
                          <a:spcPct val="100000"/>
                        </a:lnSpc>
                        <a:spcBef>
                          <a:spcPct val="50000"/>
                        </a:spcBef>
                        <a:spcAft>
                          <a:spcPct val="0"/>
                        </a:spcAft>
                        <a:buClrTx/>
                        <a:buSzTx/>
                        <a:buFontTx/>
                        <a:buChar char="•"/>
                        <a:tabLst/>
                      </a:pPr>
                      <a:r>
                        <a:rPr kumimoji="1" lang="en-US" sz="1800" b="1" i="0" u="none" strike="noStrike" cap="none" normalizeH="0" baseline="0" smtClean="0">
                          <a:ln>
                            <a:noFill/>
                          </a:ln>
                          <a:solidFill>
                            <a:schemeClr val="bg1"/>
                          </a:solidFill>
                          <a:effectLst>
                            <a:outerShdw blurRad="38100" dist="38100" dir="2700000" algn="tl">
                              <a:srgbClr val="000000"/>
                            </a:outerShdw>
                          </a:effectLst>
                          <a:latin typeface="Arial" charset="0"/>
                        </a:rPr>
                        <a:t>Needs bondage of contracts</a:t>
                      </a:r>
                      <a:endParaRPr kumimoji="0" lang="en-US" sz="1800" b="1" i="0" u="none" strike="noStrike" cap="none" normalizeH="0" baseline="0" smtClean="0">
                        <a:ln>
                          <a:noFill/>
                        </a:ln>
                        <a:solidFill>
                          <a:schemeClr val="bg1"/>
                        </a:solidFill>
                        <a:effectLst>
                          <a:outerShdw blurRad="38100" dist="38100" dir="2700000" algn="tl">
                            <a:srgbClr val="000000"/>
                          </a:outerShdw>
                        </a:effectLst>
                        <a:latin typeface="Arial" charset="0"/>
                      </a:endParaRPr>
                    </a:p>
                  </a:txBody>
                  <a:tcPr marT="45723" marB="45723" anchor="ctr" anchorCtr="1" horzOverflow="overflow">
                    <a:lnL w="381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gradFill rotWithShape="0">
                      <a:gsLst>
                        <a:gs pos="0">
                          <a:srgbClr val="FF99FF"/>
                        </a:gs>
                        <a:gs pos="50000">
                          <a:srgbClr val="FFFFCC"/>
                        </a:gs>
                        <a:gs pos="100000">
                          <a:srgbClr val="FF99FF"/>
                        </a:gs>
                      </a:gsLst>
                      <a:lin ang="5400000" scaled="1"/>
                    </a:gradFill>
                  </a:tcPr>
                </a:tc>
                <a:extLst>
                  <a:ext uri="{0D108BD9-81ED-4DB2-BD59-A6C34878D82A}">
                    <a16:rowId xmlns:a16="http://schemas.microsoft.com/office/drawing/2014/main" val="10000"/>
                  </a:ext>
                </a:extLst>
              </a:tr>
              <a:tr h="1957528">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800" b="1" i="0" u="none" strike="noStrike" cap="none" normalizeH="0" baseline="0" smtClean="0">
                          <a:ln>
                            <a:noFill/>
                          </a:ln>
                          <a:solidFill>
                            <a:schemeClr val="bg1"/>
                          </a:solidFill>
                          <a:effectLst>
                            <a:outerShdw blurRad="38100" dist="38100" dir="2700000" algn="tl">
                              <a:srgbClr val="000000"/>
                            </a:outerShdw>
                          </a:effectLst>
                          <a:latin typeface="Arial" charset="0"/>
                        </a:rPr>
                        <a:t>Self Organized Community:</a:t>
                      </a:r>
                    </a:p>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800" b="1" i="0" u="none" strike="noStrike" cap="none" normalizeH="0" baseline="0" smtClean="0">
                          <a:ln>
                            <a:noFill/>
                          </a:ln>
                          <a:solidFill>
                            <a:schemeClr val="bg1"/>
                          </a:solidFill>
                          <a:effectLst>
                            <a:outerShdw blurRad="38100" dist="38100" dir="2700000" algn="tl">
                              <a:srgbClr val="000000"/>
                            </a:outerShdw>
                          </a:effectLst>
                          <a:latin typeface="Arial" charset="0"/>
                        </a:rPr>
                        <a:t>Within the community there is high volunteer cooperation and social networks.</a:t>
                      </a:r>
                    </a:p>
                  </a:txBody>
                  <a:tcPr marT="45723" marB="45723" anchor="ctr" anchorCtr="1" horzOverflow="overflow">
                    <a:lnL w="381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gradFill rotWithShape="0">
                      <a:gsLst>
                        <a:gs pos="0">
                          <a:srgbClr val="FF99FF"/>
                        </a:gs>
                        <a:gs pos="50000">
                          <a:srgbClr val="FFFFCC"/>
                        </a:gs>
                        <a:gs pos="100000">
                          <a:srgbClr val="FF99FF"/>
                        </a:gs>
                      </a:gsLst>
                      <a:lin ang="5400000" scaled="1"/>
                    </a:grad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1" lang="en-US" sz="1800" b="1" i="0" u="none" strike="noStrike" cap="none" normalizeH="0" baseline="0" smtClean="0">
                          <a:ln>
                            <a:noFill/>
                          </a:ln>
                          <a:solidFill>
                            <a:schemeClr val="bg1"/>
                          </a:solidFill>
                          <a:effectLst>
                            <a:outerShdw blurRad="38100" dist="38100" dir="2700000" algn="tl">
                              <a:srgbClr val="000000"/>
                            </a:outerShdw>
                          </a:effectLst>
                          <a:latin typeface="Arial" charset="0"/>
                        </a:rPr>
                        <a:t>High cooperation, High volunteerism, Ready to cooperate without contracts, Enriched Social Capital and Trust.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smtClean="0">
                        <a:ln>
                          <a:noFill/>
                        </a:ln>
                        <a:solidFill>
                          <a:schemeClr val="bg1"/>
                        </a:solidFill>
                        <a:effectLst>
                          <a:outerShdw blurRad="38100" dist="38100" dir="2700000" algn="tl">
                            <a:srgbClr val="000000"/>
                          </a:outerShdw>
                        </a:effectLst>
                        <a:latin typeface="Arial" charset="0"/>
                      </a:endParaRPr>
                    </a:p>
                  </a:txBody>
                  <a:tcPr marT="45723" marB="45723" anchor="ctr" anchorCtr="1" horzOverflow="overflow">
                    <a:lnL w="38100" cap="flat" cmpd="sng" algn="ctr">
                      <a:solidFill>
                        <a:schemeClr val="tx1"/>
                      </a:solidFill>
                      <a:prstDash val="solid"/>
                      <a:miter lim="800000"/>
                      <a:headEnd type="none" w="med" len="med"/>
                      <a:tailEnd type="none" w="med" len="med"/>
                    </a:lnL>
                    <a:lnR w="38100" cap="flat" cmpd="sng" algn="ctr">
                      <a:solidFill>
                        <a:schemeClr val="tx1"/>
                      </a:solidFill>
                      <a:prstDash val="solid"/>
                      <a:miter lim="800000"/>
                      <a:headEnd type="none" w="med" len="med"/>
                      <a:tailEnd type="none" w="med" len="med"/>
                    </a:lnR>
                    <a:lnT w="38100" cap="flat" cmpd="sng" algn="ctr">
                      <a:solidFill>
                        <a:schemeClr val="tx1"/>
                      </a:solidFill>
                      <a:prstDash val="solid"/>
                      <a:miter lim="800000"/>
                      <a:headEnd type="none" w="med" len="med"/>
                      <a:tailEnd type="none" w="med" len="med"/>
                    </a:lnT>
                    <a:lnB w="38100" cap="flat" cmpd="sng" algn="ctr">
                      <a:solidFill>
                        <a:schemeClr val="tx1"/>
                      </a:solidFill>
                      <a:prstDash val="solid"/>
                      <a:miter lim="800000"/>
                      <a:headEnd type="none" w="med" len="med"/>
                      <a:tailEnd type="none" w="med" len="med"/>
                    </a:lnB>
                    <a:lnTlToBr>
                      <a:noFill/>
                    </a:lnTlToBr>
                    <a:lnBlToTr>
                      <a:noFill/>
                    </a:lnBlToTr>
                    <a:gradFill rotWithShape="0">
                      <a:gsLst>
                        <a:gs pos="0">
                          <a:srgbClr val="FF99FF"/>
                        </a:gs>
                        <a:gs pos="50000">
                          <a:srgbClr val="FFFFCC"/>
                        </a:gs>
                        <a:gs pos="100000">
                          <a:srgbClr val="FF99FF"/>
                        </a:gs>
                      </a:gsLst>
                      <a:lin ang="5400000" scaled="1"/>
                    </a:gradFill>
                  </a:tcPr>
                </a:tc>
                <a:extLst>
                  <a:ext uri="{0D108BD9-81ED-4DB2-BD59-A6C34878D82A}">
                    <a16:rowId xmlns:a16="http://schemas.microsoft.com/office/drawing/2014/main" val="10001"/>
                  </a:ext>
                </a:extLst>
              </a:tr>
            </a:tbl>
          </a:graphicData>
        </a:graphic>
      </p:graphicFrame>
      <p:sp>
        <p:nvSpPr>
          <p:cNvPr id="23567" name="Text Box 14"/>
          <p:cNvSpPr txBox="1">
            <a:spLocks noChangeArrowheads="1"/>
          </p:cNvSpPr>
          <p:nvPr/>
        </p:nvSpPr>
        <p:spPr bwMode="auto">
          <a:xfrm>
            <a:off x="3733800" y="1066800"/>
            <a:ext cx="23622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pPr>
            <a:r>
              <a:rPr kumimoji="1" lang="en-US" altLang="en-US" sz="2400" b="0">
                <a:solidFill>
                  <a:srgbClr val="FFFF00"/>
                </a:solidFill>
                <a:latin typeface="Arial Narrow" panose="020B0606020202030204" pitchFamily="34" charset="0"/>
              </a:rPr>
              <a:t>Extended Trust </a:t>
            </a:r>
          </a:p>
        </p:txBody>
      </p:sp>
      <p:sp>
        <p:nvSpPr>
          <p:cNvPr id="23568" name="Text Box 15"/>
          <p:cNvSpPr txBox="1">
            <a:spLocks noChangeArrowheads="1"/>
          </p:cNvSpPr>
          <p:nvPr/>
        </p:nvSpPr>
        <p:spPr bwMode="auto">
          <a:xfrm>
            <a:off x="2743200" y="1295400"/>
            <a:ext cx="65405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pPr>
            <a:r>
              <a:rPr kumimoji="1" lang="en-US" altLang="en-US" sz="2400" b="0">
                <a:latin typeface="Arial Narrow" panose="020B0606020202030204" pitchFamily="34" charset="0"/>
              </a:rPr>
              <a:t>Low</a:t>
            </a:r>
          </a:p>
        </p:txBody>
      </p:sp>
      <p:sp>
        <p:nvSpPr>
          <p:cNvPr id="23569" name="Text Box 16"/>
          <p:cNvSpPr txBox="1">
            <a:spLocks noChangeArrowheads="1"/>
          </p:cNvSpPr>
          <p:nvPr/>
        </p:nvSpPr>
        <p:spPr bwMode="auto">
          <a:xfrm>
            <a:off x="6553200" y="1295400"/>
            <a:ext cx="709613"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pPr>
            <a:r>
              <a:rPr kumimoji="1" lang="en-US" altLang="en-US" sz="2400" b="0">
                <a:latin typeface="Arial Narrow" panose="020B0606020202030204" pitchFamily="34" charset="0"/>
              </a:rPr>
              <a:t>High</a:t>
            </a:r>
          </a:p>
        </p:txBody>
      </p:sp>
      <p:sp>
        <p:nvSpPr>
          <p:cNvPr id="23570" name="Text Box 17"/>
          <p:cNvSpPr txBox="1">
            <a:spLocks noChangeArrowheads="1"/>
          </p:cNvSpPr>
          <p:nvPr/>
        </p:nvSpPr>
        <p:spPr bwMode="auto">
          <a:xfrm>
            <a:off x="152400" y="3657600"/>
            <a:ext cx="1371600" cy="831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pPr>
            <a:r>
              <a:rPr kumimoji="1" lang="en-US" altLang="en-US" sz="2400" b="0">
                <a:solidFill>
                  <a:srgbClr val="FFFF00"/>
                </a:solidFill>
                <a:latin typeface="Arial Narrow" panose="020B0606020202030204" pitchFamily="34" charset="0"/>
              </a:rPr>
              <a:t>Internal </a:t>
            </a:r>
          </a:p>
          <a:p>
            <a:pPr algn="ctr" eaLnBrk="1" hangingPunct="1">
              <a:spcBef>
                <a:spcPct val="0"/>
              </a:spcBef>
              <a:buClrTx/>
              <a:buSzTx/>
              <a:buFontTx/>
              <a:buNone/>
            </a:pPr>
            <a:r>
              <a:rPr kumimoji="1" lang="en-US" altLang="en-US" sz="2400" b="0">
                <a:solidFill>
                  <a:srgbClr val="FFFF00"/>
                </a:solidFill>
                <a:latin typeface="Arial Narrow" panose="020B0606020202030204" pitchFamily="34" charset="0"/>
              </a:rPr>
              <a:t>Trust</a:t>
            </a:r>
          </a:p>
        </p:txBody>
      </p:sp>
      <p:sp>
        <p:nvSpPr>
          <p:cNvPr id="23571" name="Text Box 18"/>
          <p:cNvSpPr txBox="1">
            <a:spLocks noChangeArrowheads="1"/>
          </p:cNvSpPr>
          <p:nvPr/>
        </p:nvSpPr>
        <p:spPr bwMode="auto">
          <a:xfrm>
            <a:off x="762000" y="2743200"/>
            <a:ext cx="65405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pPr>
            <a:r>
              <a:rPr kumimoji="1" lang="en-US" altLang="en-US" sz="2400" b="0">
                <a:latin typeface="Arial Narrow" panose="020B0606020202030204" pitchFamily="34" charset="0"/>
              </a:rPr>
              <a:t>Low</a:t>
            </a:r>
          </a:p>
        </p:txBody>
      </p:sp>
      <p:sp>
        <p:nvSpPr>
          <p:cNvPr id="23572" name="Text Box 19"/>
          <p:cNvSpPr txBox="1">
            <a:spLocks noChangeArrowheads="1"/>
          </p:cNvSpPr>
          <p:nvPr/>
        </p:nvSpPr>
        <p:spPr bwMode="auto">
          <a:xfrm>
            <a:off x="762000" y="4876800"/>
            <a:ext cx="709613"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0"/>
              </a:spcBef>
              <a:buClrTx/>
              <a:buSzTx/>
              <a:buFontTx/>
              <a:buNone/>
            </a:pPr>
            <a:r>
              <a:rPr kumimoji="1" lang="en-US" altLang="en-US" sz="2400" b="0">
                <a:latin typeface="Arial Narrow" panose="020B0606020202030204" pitchFamily="34" charset="0"/>
              </a:rPr>
              <a:t>High</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12075FC6-C818-4D6B-8548-79B97498DAF1}" type="slidenum">
              <a:rPr lang="en-US" altLang="en-US" b="0" smtClean="0"/>
              <a:pPr>
                <a:defRPr/>
              </a:pPr>
              <a:t>19</a:t>
            </a:fld>
            <a:endParaRPr lang="en-US" altLang="en-US" b="0" smtClean="0"/>
          </a:p>
        </p:txBody>
      </p:sp>
      <p:sp>
        <p:nvSpPr>
          <p:cNvPr id="538627" name="Rectangle 3"/>
          <p:cNvSpPr>
            <a:spLocks noGrp="1" noChangeArrowheads="1"/>
          </p:cNvSpPr>
          <p:nvPr>
            <p:ph type="body" idx="1"/>
          </p:nvPr>
        </p:nvSpPr>
        <p:spPr>
          <a:xfrm>
            <a:off x="228600" y="528638"/>
            <a:ext cx="8686800" cy="6172200"/>
          </a:xfrm>
        </p:spPr>
        <p:txBody>
          <a:bodyPr/>
          <a:lstStyle/>
          <a:p>
            <a:pPr algn="just" eaLnBrk="1" hangingPunct="1">
              <a:lnSpc>
                <a:spcPct val="80000"/>
              </a:lnSpc>
              <a:defRPr/>
            </a:pPr>
            <a:r>
              <a:rPr lang="en-US" sz="2800" b="1" dirty="0" smtClean="0">
                <a:solidFill>
                  <a:srgbClr val="FFFF00"/>
                </a:solidFill>
              </a:rPr>
              <a:t>Trust:</a:t>
            </a:r>
          </a:p>
          <a:p>
            <a:pPr algn="just" eaLnBrk="1" hangingPunct="1">
              <a:lnSpc>
                <a:spcPct val="80000"/>
              </a:lnSpc>
              <a:buFont typeface="Wingdings" panose="05000000000000000000" pitchFamily="2" charset="2"/>
              <a:buNone/>
              <a:defRPr/>
            </a:pPr>
            <a:r>
              <a:rPr lang="en-US" sz="2800" b="1" dirty="0" smtClean="0">
                <a:solidFill>
                  <a:srgbClr val="FFFF00"/>
                </a:solidFill>
              </a:rPr>
              <a:t>	</a:t>
            </a:r>
            <a:r>
              <a:rPr lang="en-US" sz="2800" dirty="0" smtClean="0"/>
              <a:t>Trust is the expectation that arises within a community of regular, honest, and cooperative behavior, based on commonly shared norm, on the part of other members of that community. </a:t>
            </a:r>
            <a:r>
              <a:rPr lang="en-US" sz="1400" dirty="0" smtClean="0"/>
              <a:t>[1]</a:t>
            </a:r>
            <a:r>
              <a:rPr lang="en-US" sz="2800" dirty="0" smtClean="0"/>
              <a:t> </a:t>
            </a:r>
          </a:p>
          <a:p>
            <a:pPr algn="just" eaLnBrk="1" hangingPunct="1">
              <a:lnSpc>
                <a:spcPct val="80000"/>
              </a:lnSpc>
              <a:buFont typeface="Wingdings" panose="05000000000000000000" pitchFamily="2" charset="2"/>
              <a:buNone/>
              <a:defRPr/>
            </a:pPr>
            <a:r>
              <a:rPr lang="en-US" sz="2800" dirty="0" smtClean="0">
                <a:solidFill>
                  <a:srgbClr val="FFFF00"/>
                </a:solidFill>
              </a:rPr>
              <a:t>	Internal Trust:</a:t>
            </a:r>
          </a:p>
          <a:p>
            <a:pPr lvl="1" algn="just" eaLnBrk="1" hangingPunct="1">
              <a:lnSpc>
                <a:spcPct val="80000"/>
              </a:lnSpc>
              <a:defRPr/>
            </a:pPr>
            <a:r>
              <a:rPr lang="en-US" sz="2400" dirty="0" smtClean="0"/>
              <a:t>The set of ethical habits and reciprocal moral obligations internalized by each of the community member. High stock of social capital, high interaction and  high volunteer cooperation within the community are the features of high internal trust.</a:t>
            </a:r>
          </a:p>
          <a:p>
            <a:pPr algn="just" eaLnBrk="1" hangingPunct="1">
              <a:lnSpc>
                <a:spcPct val="80000"/>
              </a:lnSpc>
              <a:buFont typeface="Wingdings" panose="05000000000000000000" pitchFamily="2" charset="2"/>
              <a:buNone/>
              <a:defRPr/>
            </a:pPr>
            <a:r>
              <a:rPr lang="en-US" sz="2800" dirty="0" smtClean="0">
                <a:solidFill>
                  <a:srgbClr val="FFFF00"/>
                </a:solidFill>
              </a:rPr>
              <a:t>	Extended Trust:</a:t>
            </a:r>
          </a:p>
          <a:p>
            <a:pPr lvl="1" algn="just" eaLnBrk="1" hangingPunct="1">
              <a:lnSpc>
                <a:spcPct val="80000"/>
              </a:lnSpc>
              <a:defRPr/>
            </a:pPr>
            <a:r>
              <a:rPr lang="en-US" sz="2400" dirty="0" smtClean="0"/>
              <a:t>Trust extended to government agencies/ external agents of development by the  communities possessing high internal trust.</a:t>
            </a:r>
          </a:p>
          <a:p>
            <a:pPr lvl="1" eaLnBrk="1" hangingPunct="1">
              <a:lnSpc>
                <a:spcPct val="80000"/>
              </a:lnSpc>
              <a:buFontTx/>
              <a:buNone/>
              <a:defRPr/>
            </a:pPr>
            <a:endParaRPr kumimoji="1" lang="en-US" sz="1400" dirty="0" smtClean="0">
              <a:latin typeface="Arial Narrow" pitchFamily="34" charset="0"/>
            </a:endParaRPr>
          </a:p>
          <a:p>
            <a:pPr lvl="1" eaLnBrk="1" hangingPunct="1">
              <a:lnSpc>
                <a:spcPct val="80000"/>
              </a:lnSpc>
              <a:buFontTx/>
              <a:buNone/>
              <a:defRPr/>
            </a:pPr>
            <a:r>
              <a:rPr kumimoji="1" lang="en-US" sz="1400" dirty="0" smtClean="0">
                <a:latin typeface="Arial Narrow" pitchFamily="34" charset="0"/>
              </a:rPr>
              <a:t>[1] Fukuyama, Francis (1995). Trust: The Social Virtues and the Creation of Prosperity. Free Press Paperback</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E2C13701-1065-40D9-AE2A-C335A3FE0D18}" type="slidenum">
              <a:rPr lang="en-US" altLang="en-US" b="0" smtClean="0"/>
              <a:pPr>
                <a:defRPr/>
              </a:pPr>
              <a:t>2</a:t>
            </a:fld>
            <a:endParaRPr lang="en-US" altLang="en-US" b="0" smtClean="0"/>
          </a:p>
        </p:txBody>
      </p:sp>
      <p:sp>
        <p:nvSpPr>
          <p:cNvPr id="338946" name="Rectangle 2"/>
          <p:cNvSpPr>
            <a:spLocks noGrp="1" noChangeArrowheads="1"/>
          </p:cNvSpPr>
          <p:nvPr>
            <p:ph type="title"/>
          </p:nvPr>
        </p:nvSpPr>
        <p:spPr>
          <a:xfrm>
            <a:off x="609600" y="425450"/>
            <a:ext cx="7772400" cy="838200"/>
          </a:xfrm>
        </p:spPr>
        <p:txBody>
          <a:bodyPr/>
          <a:lstStyle/>
          <a:p>
            <a:pPr eaLnBrk="1" hangingPunct="1">
              <a:defRPr/>
            </a:pPr>
            <a:r>
              <a:rPr lang="en-US" sz="4000" dirty="0" smtClean="0"/>
              <a:t>Breaking the Vicious Circle of Distrust and Underdevelopment</a:t>
            </a:r>
          </a:p>
        </p:txBody>
      </p:sp>
      <p:sp>
        <p:nvSpPr>
          <p:cNvPr id="338947" name="Rectangle 3"/>
          <p:cNvSpPr>
            <a:spLocks noGrp="1" noChangeArrowheads="1"/>
          </p:cNvSpPr>
          <p:nvPr>
            <p:ph type="body" idx="1"/>
          </p:nvPr>
        </p:nvSpPr>
        <p:spPr>
          <a:xfrm>
            <a:off x="304800" y="1595438"/>
            <a:ext cx="8382000" cy="5105400"/>
          </a:xfrm>
        </p:spPr>
        <p:txBody>
          <a:bodyPr/>
          <a:lstStyle/>
          <a:p>
            <a:pPr algn="just" eaLnBrk="1" hangingPunct="1">
              <a:defRPr/>
            </a:pPr>
            <a:r>
              <a:rPr lang="en-US" sz="2800" dirty="0" smtClean="0">
                <a:solidFill>
                  <a:srgbClr val="FFFFFF"/>
                </a:solidFill>
              </a:rPr>
              <a:t>It is generally realized by development planners that in </a:t>
            </a:r>
            <a:r>
              <a:rPr lang="en-US" sz="2800" i="1" dirty="0" smtClean="0">
                <a:solidFill>
                  <a:srgbClr val="FFFFFF"/>
                </a:solidFill>
              </a:rPr>
              <a:t>low trust society</a:t>
            </a:r>
            <a:r>
              <a:rPr lang="en-US" sz="2800" dirty="0" smtClean="0">
                <a:solidFill>
                  <a:srgbClr val="FFFFFF"/>
                </a:solidFill>
              </a:rPr>
              <a:t> the government-led approaches of participatory development fail because  the beneficiary communities are not given their justified role in the process of planning and decision making. </a:t>
            </a:r>
          </a:p>
          <a:p>
            <a:pPr algn="just" eaLnBrk="1" hangingPunct="1">
              <a:defRPr/>
            </a:pPr>
            <a:r>
              <a:rPr lang="en-US" sz="2800" dirty="0" smtClean="0">
                <a:solidFill>
                  <a:srgbClr val="FFFFFF"/>
                </a:solidFill>
              </a:rPr>
              <a:t>These inequalities and asymmetries devastate social trust and give rise to the accumulation of distrust between government agencies and communities. As a result, the  vicious circle of trust and development appears.</a:t>
            </a:r>
          </a:p>
        </p:txBody>
      </p:sp>
    </p:spTree>
  </p:cSld>
  <p:clrMapOvr>
    <a:masterClrMapping/>
  </p:clrMapOvr>
  <p:transition advTm="364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08B86C4C-8528-4E41-ABFB-F0E17D5F0F06}" type="slidenum">
              <a:rPr lang="en-US" altLang="en-US" b="0" smtClean="0"/>
              <a:pPr>
                <a:defRPr/>
              </a:pPr>
              <a:t>20</a:t>
            </a:fld>
            <a:endParaRPr lang="en-US" altLang="en-US" b="0" smtClean="0"/>
          </a:p>
        </p:txBody>
      </p:sp>
      <p:sp>
        <p:nvSpPr>
          <p:cNvPr id="606211" name="Rectangle 3"/>
          <p:cNvSpPr>
            <a:spLocks noGrp="1" noChangeArrowheads="1"/>
          </p:cNvSpPr>
          <p:nvPr>
            <p:ph type="body" idx="1"/>
          </p:nvPr>
        </p:nvSpPr>
        <p:spPr>
          <a:xfrm>
            <a:off x="152400" y="254000"/>
            <a:ext cx="8839200" cy="6629400"/>
          </a:xfrm>
        </p:spPr>
        <p:txBody>
          <a:bodyPr/>
          <a:lstStyle/>
          <a:p>
            <a:pPr algn="just" eaLnBrk="1" hangingPunct="1">
              <a:defRPr/>
            </a:pPr>
            <a:r>
              <a:rPr lang="en-US" sz="2800" dirty="0" smtClean="0"/>
              <a:t>Within the ‘low trust society’, social trust is divided into ‘internal trust’ and ‘extended trust’. Stock of social capital in ‘internal trust’ provides base for extended trust.</a:t>
            </a:r>
          </a:p>
          <a:p>
            <a:pPr algn="just" eaLnBrk="1" hangingPunct="1">
              <a:defRPr/>
            </a:pPr>
            <a:r>
              <a:rPr lang="en-US" sz="2800" dirty="0" smtClean="0"/>
              <a:t>Every society possesses traditionally some stock of social capital with varying degree of social trust. </a:t>
            </a:r>
          </a:p>
          <a:p>
            <a:pPr lvl="1" algn="just" eaLnBrk="1" hangingPunct="1">
              <a:defRPr/>
            </a:pPr>
            <a:r>
              <a:rPr lang="en-US" sz="2400" dirty="0" smtClean="0"/>
              <a:t>Their level of </a:t>
            </a:r>
            <a:r>
              <a:rPr lang="en-US" sz="2400" dirty="0" smtClean="0">
                <a:solidFill>
                  <a:srgbClr val="FFFF00"/>
                </a:solidFill>
              </a:rPr>
              <a:t>extended trust</a:t>
            </a:r>
            <a:r>
              <a:rPr lang="en-US" sz="2400" dirty="0" smtClean="0"/>
              <a:t> depends on the </a:t>
            </a:r>
            <a:r>
              <a:rPr lang="en-US" sz="2400" u="sng" dirty="0" smtClean="0"/>
              <a:t>role, power, share in information, capital, and risks</a:t>
            </a:r>
            <a:r>
              <a:rPr lang="en-US" sz="2400" dirty="0" smtClean="0"/>
              <a:t>; given to them by the government agencies. The extended trust ends in distrust when government fails to fulfill its  promised </a:t>
            </a:r>
          </a:p>
          <a:p>
            <a:pPr algn="just" eaLnBrk="1" hangingPunct="1">
              <a:defRPr/>
            </a:pPr>
            <a:r>
              <a:rPr lang="en-US" sz="2800" dirty="0" smtClean="0"/>
              <a:t>If institutional framework guarantees to eliminate  the asymmetries and inequalities of partnerships, it can generate social trust with high level of extended trust.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77A7ECE0-76CA-492A-8DA2-BAEBD8E1E7C9}" type="slidenum">
              <a:rPr lang="en-US" altLang="en-US" b="0" smtClean="0"/>
              <a:pPr>
                <a:defRPr/>
              </a:pPr>
              <a:t>3</a:t>
            </a:fld>
            <a:endParaRPr lang="en-US" altLang="en-US" b="0" smtClean="0"/>
          </a:p>
        </p:txBody>
      </p:sp>
      <p:sp>
        <p:nvSpPr>
          <p:cNvPr id="440323" name="Rectangle 1027"/>
          <p:cNvSpPr>
            <a:spLocks noGrp="1" noChangeArrowheads="1"/>
          </p:cNvSpPr>
          <p:nvPr>
            <p:ph type="body" idx="1"/>
          </p:nvPr>
        </p:nvSpPr>
        <p:spPr>
          <a:xfrm>
            <a:off x="228600" y="441325"/>
            <a:ext cx="8686800" cy="6248400"/>
          </a:xfrm>
        </p:spPr>
        <p:txBody>
          <a:bodyPr/>
          <a:lstStyle/>
          <a:p>
            <a:pPr algn="just" eaLnBrk="1" hangingPunct="1">
              <a:lnSpc>
                <a:spcPct val="90000"/>
              </a:lnSpc>
              <a:defRPr/>
            </a:pPr>
            <a:r>
              <a:rPr lang="en-US" sz="2800" dirty="0" smtClean="0">
                <a:solidFill>
                  <a:srgbClr val="FFFFFF"/>
                </a:solidFill>
              </a:rPr>
              <a:t>This vicious circle of distrust gets stronger due to centralized bureaucratic system of government because central control of resource allocation brutalizes social relations and gives rise to widespread corruption in the society. </a:t>
            </a:r>
          </a:p>
          <a:p>
            <a:pPr algn="just" eaLnBrk="1" hangingPunct="1">
              <a:lnSpc>
                <a:spcPct val="90000"/>
              </a:lnSpc>
              <a:defRPr/>
            </a:pPr>
            <a:r>
              <a:rPr lang="en-US" sz="2800" dirty="0" smtClean="0">
                <a:solidFill>
                  <a:srgbClr val="FFFFFF"/>
                </a:solidFill>
              </a:rPr>
              <a:t>In government-led approaches of participatory development, the government agencies retain the ‘right to exit’ from the project in their hands while communities are expected to extend volunteer cooperation. </a:t>
            </a:r>
          </a:p>
          <a:p>
            <a:pPr algn="just" eaLnBrk="1" hangingPunct="1">
              <a:lnSpc>
                <a:spcPct val="90000"/>
              </a:lnSpc>
              <a:defRPr/>
            </a:pPr>
            <a:r>
              <a:rPr lang="en-US" sz="2800" dirty="0" smtClean="0">
                <a:solidFill>
                  <a:srgbClr val="FFFFFF"/>
                </a:solidFill>
              </a:rPr>
              <a:t>Particularly, when government agencies exit from the project without completion by leaving communities helpless and complainant, the vicious circle of trust and development is further strengthened. </a:t>
            </a:r>
          </a:p>
        </p:txBody>
      </p:sp>
    </p:spTree>
  </p:cSld>
  <p:clrMapOvr>
    <a:masterClrMapping/>
  </p:clrMapOvr>
  <p:transition advTm="4129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9C2841FB-ED28-4976-9635-9ECF42618888}" type="slidenum">
              <a:rPr lang="en-US" altLang="en-US" b="0" smtClean="0"/>
              <a:pPr>
                <a:defRPr/>
              </a:pPr>
              <a:t>4</a:t>
            </a:fld>
            <a:endParaRPr lang="en-US" altLang="en-US" b="0" smtClean="0"/>
          </a:p>
        </p:txBody>
      </p:sp>
      <p:sp>
        <p:nvSpPr>
          <p:cNvPr id="510979" name="Rectangle 3"/>
          <p:cNvSpPr>
            <a:spLocks noGrp="1" noChangeArrowheads="1"/>
          </p:cNvSpPr>
          <p:nvPr>
            <p:ph type="body" idx="1"/>
          </p:nvPr>
        </p:nvSpPr>
        <p:spPr>
          <a:xfrm>
            <a:off x="457200" y="333375"/>
            <a:ext cx="8229600" cy="5943600"/>
          </a:xfrm>
        </p:spPr>
        <p:txBody>
          <a:bodyPr/>
          <a:lstStyle/>
          <a:p>
            <a:pPr algn="just" eaLnBrk="1" hangingPunct="1">
              <a:lnSpc>
                <a:spcPct val="90000"/>
              </a:lnSpc>
              <a:defRPr/>
            </a:pPr>
            <a:r>
              <a:rPr lang="en-US" sz="2800" dirty="0" smtClean="0">
                <a:solidFill>
                  <a:srgbClr val="FFFFFF"/>
                </a:solidFill>
              </a:rPr>
              <a:t>Cooperation needs trust and trust generates atmosphere for mutual cooperation. In order to establish a trustworthy working relation between government agencies and the community, it is necessary to break this vicious circle. </a:t>
            </a:r>
          </a:p>
          <a:p>
            <a:pPr algn="just" eaLnBrk="1" hangingPunct="1">
              <a:lnSpc>
                <a:spcPct val="90000"/>
              </a:lnSpc>
              <a:defRPr/>
            </a:pPr>
            <a:r>
              <a:rPr lang="en-US" sz="2800" dirty="0" smtClean="0">
                <a:solidFill>
                  <a:srgbClr val="FFFFFF"/>
                </a:solidFill>
              </a:rPr>
              <a:t>This vicious circle can be broken if communities </a:t>
            </a:r>
            <a:r>
              <a:rPr lang="en-US" sz="2800" dirty="0" smtClean="0"/>
              <a:t> at grassroots level </a:t>
            </a:r>
            <a:r>
              <a:rPr lang="en-US" sz="2800" dirty="0" smtClean="0">
                <a:solidFill>
                  <a:srgbClr val="FFFFFF"/>
                </a:solidFill>
              </a:rPr>
              <a:t>are given equal share in the role, power, information and decision making in the process of planning and development by establishing equitable partnerships through legal contracts.</a:t>
            </a:r>
          </a:p>
          <a:p>
            <a:pPr algn="just" eaLnBrk="1" hangingPunct="1">
              <a:lnSpc>
                <a:spcPct val="90000"/>
              </a:lnSpc>
              <a:defRPr/>
            </a:pPr>
            <a:r>
              <a:rPr lang="en-US" sz="2800" dirty="0" smtClean="0"/>
              <a:t>Institutional framework of equitable partnerships can convert vicious circle into  opportunities of self-reinforcing and cumulative stock of social capital, trust, norms and social networks. </a:t>
            </a:r>
          </a:p>
          <a:p>
            <a:pPr algn="just" eaLnBrk="1" hangingPunct="1">
              <a:lnSpc>
                <a:spcPct val="90000"/>
              </a:lnSpc>
              <a:defRPr/>
            </a:pPr>
            <a:endParaRPr lang="en-US" sz="2800" dirty="0" smtClean="0">
              <a:solidFill>
                <a:srgbClr val="FFFFFF"/>
              </a:solidFill>
            </a:endParaRPr>
          </a:p>
        </p:txBody>
      </p:sp>
    </p:spTree>
  </p:cSld>
  <p:clrMapOvr>
    <a:masterClrMapping/>
  </p:clrMapOvr>
  <p:transition advTm="44352"/>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2F94A01D-5CF0-43C6-B332-D8DC08EBC7E5}" type="slidenum">
              <a:rPr lang="en-US" altLang="en-US" b="0" smtClean="0"/>
              <a:pPr>
                <a:defRPr/>
              </a:pPr>
              <a:t>5</a:t>
            </a:fld>
            <a:endParaRPr lang="en-US" altLang="en-US" b="0" smtClean="0"/>
          </a:p>
        </p:txBody>
      </p:sp>
      <p:sp>
        <p:nvSpPr>
          <p:cNvPr id="334850" name="Rectangle 2"/>
          <p:cNvSpPr>
            <a:spLocks noGrp="1" noChangeArrowheads="1"/>
          </p:cNvSpPr>
          <p:nvPr>
            <p:ph type="title"/>
          </p:nvPr>
        </p:nvSpPr>
        <p:spPr>
          <a:xfrm>
            <a:off x="419100" y="533400"/>
            <a:ext cx="8382000" cy="1143000"/>
          </a:xfrm>
        </p:spPr>
        <p:txBody>
          <a:bodyPr/>
          <a:lstStyle/>
          <a:p>
            <a:pPr eaLnBrk="1" hangingPunct="1">
              <a:defRPr/>
            </a:pPr>
            <a:r>
              <a:rPr lang="en-US" sz="4000" dirty="0" smtClean="0"/>
              <a:t>Relationship of Trust, Social Capital and Volunteer Cooperation</a:t>
            </a:r>
          </a:p>
        </p:txBody>
      </p:sp>
      <p:sp>
        <p:nvSpPr>
          <p:cNvPr id="334851" name="Rectangle 3"/>
          <p:cNvSpPr>
            <a:spLocks noGrp="1" noChangeArrowheads="1"/>
          </p:cNvSpPr>
          <p:nvPr>
            <p:ph type="body" idx="1"/>
          </p:nvPr>
        </p:nvSpPr>
        <p:spPr>
          <a:xfrm>
            <a:off x="304800" y="1595438"/>
            <a:ext cx="8610600" cy="5105400"/>
          </a:xfrm>
        </p:spPr>
        <p:txBody>
          <a:bodyPr/>
          <a:lstStyle/>
          <a:p>
            <a:pPr marL="0" indent="0" eaLnBrk="1" hangingPunct="1">
              <a:lnSpc>
                <a:spcPct val="90000"/>
              </a:lnSpc>
              <a:buFont typeface="Wingdings" panose="05000000000000000000" pitchFamily="2" charset="2"/>
              <a:buNone/>
              <a:defRPr/>
            </a:pPr>
            <a:endParaRPr lang="en-US" sz="2400" dirty="0" smtClean="0"/>
          </a:p>
          <a:p>
            <a:pPr algn="just" eaLnBrk="1" hangingPunct="1">
              <a:lnSpc>
                <a:spcPct val="90000"/>
              </a:lnSpc>
              <a:defRPr/>
            </a:pPr>
            <a:r>
              <a:rPr lang="en-US" sz="2800" b="1" dirty="0" smtClean="0"/>
              <a:t>Social Capital</a:t>
            </a:r>
            <a:r>
              <a:rPr lang="en-US" sz="2800" dirty="0" smtClean="0"/>
              <a:t> is the ability of people to work together for common purpose and organization. </a:t>
            </a:r>
            <a:r>
              <a:rPr lang="en-US" sz="1400" dirty="0" smtClean="0"/>
              <a:t>[1]</a:t>
            </a:r>
          </a:p>
          <a:p>
            <a:pPr algn="just" eaLnBrk="1" hangingPunct="1">
              <a:lnSpc>
                <a:spcPct val="90000"/>
              </a:lnSpc>
              <a:defRPr/>
            </a:pPr>
            <a:r>
              <a:rPr lang="en-US" sz="2800" dirty="0" smtClean="0"/>
              <a:t>Like other forms of capital, social capital is productive, making possible the achievement of certain ends that would not be attainable in its absence</a:t>
            </a:r>
            <a:r>
              <a:rPr lang="en-US" sz="1400" i="1" dirty="0" smtClean="0"/>
              <a:t>. </a:t>
            </a:r>
            <a:r>
              <a:rPr lang="en-US" sz="1400" i="1" dirty="0" smtClean="0">
                <a:hlinkClick r:id="" action="ppaction://noaction"/>
              </a:rPr>
              <a:t>[1]</a:t>
            </a:r>
            <a:endParaRPr lang="en-US" sz="1400" i="1" dirty="0" smtClean="0"/>
          </a:p>
          <a:p>
            <a:pPr algn="just" eaLnBrk="1" hangingPunct="1">
              <a:lnSpc>
                <a:spcPct val="90000"/>
              </a:lnSpc>
              <a:defRPr/>
            </a:pPr>
            <a:r>
              <a:rPr lang="en-US" sz="2800" dirty="0" smtClean="0"/>
              <a:t>Social capital is a public good, unlike conventional capital, social capital is not the private property of any of the persons who benefits from it. </a:t>
            </a:r>
            <a:r>
              <a:rPr lang="en-US" sz="1400" i="1" dirty="0" smtClean="0">
                <a:hlinkClick r:id="" action="ppaction://noaction"/>
              </a:rPr>
              <a:t>[1]</a:t>
            </a:r>
            <a:endParaRPr lang="en-US" sz="2800" dirty="0" smtClean="0"/>
          </a:p>
          <a:p>
            <a:pPr eaLnBrk="1" hangingPunct="1">
              <a:lnSpc>
                <a:spcPct val="90000"/>
              </a:lnSpc>
              <a:defRPr/>
            </a:pPr>
            <a:endParaRPr lang="en-US" sz="1400" i="1" dirty="0" smtClean="0"/>
          </a:p>
          <a:p>
            <a:pPr eaLnBrk="1" hangingPunct="1">
              <a:lnSpc>
                <a:spcPct val="90000"/>
              </a:lnSpc>
              <a:buFont typeface="Wingdings" panose="05000000000000000000" pitchFamily="2" charset="2"/>
              <a:buNone/>
              <a:defRPr/>
            </a:pPr>
            <a:r>
              <a:rPr lang="en-US" sz="1600" dirty="0" smtClean="0"/>
              <a:t>	</a:t>
            </a:r>
            <a:r>
              <a:rPr lang="en-US" sz="1600" dirty="0" smtClean="0">
                <a:hlinkClick r:id="" action="ppaction://noaction"/>
              </a:rPr>
              <a:t>[1]</a:t>
            </a:r>
            <a:r>
              <a:rPr lang="en-US" sz="1600" dirty="0" smtClean="0"/>
              <a:t> James S. Coleman (1990)</a:t>
            </a:r>
            <a:r>
              <a:rPr lang="en-US" sz="1600" b="1" dirty="0" smtClean="0"/>
              <a:t> Foundation of Social Theory</a:t>
            </a:r>
            <a:r>
              <a:rPr lang="en-US" sz="1600" dirty="0" smtClean="0"/>
              <a:t>. Cambridge, Mass.: Harvard University Press) p. 302, -.204, p.307. </a:t>
            </a:r>
          </a:p>
        </p:txBody>
      </p:sp>
    </p:spTree>
  </p:cSld>
  <p:clrMapOvr>
    <a:masterClrMapping/>
  </p:clrMapOvr>
  <p:transition advTm="4212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C9526B2F-214C-44AD-8A17-53B4F0F66F61}" type="slidenum">
              <a:rPr lang="en-US" altLang="en-US" b="0" smtClean="0"/>
              <a:pPr>
                <a:defRPr/>
              </a:pPr>
              <a:t>6</a:t>
            </a:fld>
            <a:endParaRPr lang="en-US" altLang="en-US" b="0" smtClean="0"/>
          </a:p>
        </p:txBody>
      </p:sp>
      <p:sp>
        <p:nvSpPr>
          <p:cNvPr id="604163" name="Rectangle 3"/>
          <p:cNvSpPr>
            <a:spLocks noGrp="1" noChangeArrowheads="1"/>
          </p:cNvSpPr>
          <p:nvPr>
            <p:ph type="body" idx="1"/>
          </p:nvPr>
        </p:nvSpPr>
        <p:spPr>
          <a:xfrm>
            <a:off x="0" y="641350"/>
            <a:ext cx="8915400" cy="5867400"/>
          </a:xfrm>
        </p:spPr>
        <p:txBody>
          <a:bodyPr/>
          <a:lstStyle/>
          <a:p>
            <a:pPr algn="just" eaLnBrk="1" hangingPunct="1">
              <a:lnSpc>
                <a:spcPct val="90000"/>
              </a:lnSpc>
              <a:defRPr/>
            </a:pPr>
            <a:r>
              <a:rPr lang="en-US" dirty="0" smtClean="0"/>
              <a:t>Trust is an essential component of Social Capital and it is a moral resource. Its supply </a:t>
            </a:r>
            <a:r>
              <a:rPr lang="en-US" i="1" dirty="0" smtClean="0"/>
              <a:t>increases rather than decreases through use and  it  become depleted if not used. </a:t>
            </a:r>
            <a:r>
              <a:rPr lang="en-US" sz="1600" dirty="0" smtClean="0">
                <a:hlinkClick r:id="" action="ppaction://noaction"/>
              </a:rPr>
              <a:t>[1]</a:t>
            </a:r>
            <a:r>
              <a:rPr lang="en-US" sz="1600" dirty="0" smtClean="0"/>
              <a:t> </a:t>
            </a:r>
          </a:p>
          <a:p>
            <a:pPr algn="just" eaLnBrk="1" hangingPunct="1">
              <a:lnSpc>
                <a:spcPct val="90000"/>
              </a:lnSpc>
              <a:defRPr/>
            </a:pPr>
            <a:r>
              <a:rPr lang="en-US" i="1" dirty="0" smtClean="0"/>
              <a:t>Social capital, unlike other forms of capital, must often be produced as a by-product of other social activities. </a:t>
            </a:r>
            <a:r>
              <a:rPr lang="en-US" sz="1600" dirty="0" smtClean="0">
                <a:hlinkClick r:id="" action="ppaction://noaction"/>
              </a:rPr>
              <a:t>[2]</a:t>
            </a:r>
            <a:endParaRPr lang="en-US" sz="1600" dirty="0" smtClean="0"/>
          </a:p>
          <a:p>
            <a:pPr algn="just" eaLnBrk="1" hangingPunct="1">
              <a:lnSpc>
                <a:spcPct val="90000"/>
              </a:lnSpc>
              <a:defRPr/>
            </a:pPr>
            <a:r>
              <a:rPr lang="en-US" i="1" dirty="0" smtClean="0"/>
              <a:t>The more two people display trust towards one another, the greater their mutual confidence.</a:t>
            </a:r>
            <a:r>
              <a:rPr lang="en-US" dirty="0" smtClean="0"/>
              <a:t> </a:t>
            </a:r>
            <a:r>
              <a:rPr lang="en-US" sz="1600" dirty="0" smtClean="0">
                <a:hlinkClick r:id="" action="ppaction://noaction"/>
              </a:rPr>
              <a:t>[2]</a:t>
            </a:r>
            <a:endParaRPr lang="en-US" sz="1600" dirty="0" smtClean="0"/>
          </a:p>
          <a:p>
            <a:pPr eaLnBrk="1" hangingPunct="1">
              <a:lnSpc>
                <a:spcPct val="90000"/>
              </a:lnSpc>
              <a:buFont typeface="Wingdings" panose="05000000000000000000" pitchFamily="2" charset="2"/>
              <a:buNone/>
              <a:defRPr/>
            </a:pPr>
            <a:r>
              <a:rPr lang="en-US" sz="1400" dirty="0" smtClean="0"/>
              <a:t>		 </a:t>
            </a:r>
            <a:r>
              <a:rPr lang="en-US" sz="1600" dirty="0" smtClean="0">
                <a:hlinkClick r:id="" action="ppaction://noaction"/>
              </a:rPr>
              <a:t>[1]</a:t>
            </a:r>
            <a:r>
              <a:rPr lang="en-US" sz="1600" dirty="0" smtClean="0"/>
              <a:t> </a:t>
            </a:r>
            <a:r>
              <a:rPr lang="en-US" sz="1800" dirty="0" smtClean="0"/>
              <a:t>	</a:t>
            </a:r>
            <a:r>
              <a:rPr lang="en-US" sz="1800" b="1" dirty="0" smtClean="0"/>
              <a:t>James Coleman</a:t>
            </a:r>
            <a:r>
              <a:rPr lang="en-US" sz="1800" dirty="0" smtClean="0"/>
              <a:t>, 1988, see in Fukuyama (1995), p.10]</a:t>
            </a:r>
            <a:endParaRPr lang="en-US" sz="1800" i="1" dirty="0" smtClean="0"/>
          </a:p>
          <a:p>
            <a:pPr eaLnBrk="1" hangingPunct="1">
              <a:lnSpc>
                <a:spcPct val="90000"/>
              </a:lnSpc>
              <a:buFont typeface="Wingdings" panose="05000000000000000000" pitchFamily="2" charset="2"/>
              <a:buNone/>
              <a:defRPr/>
            </a:pPr>
            <a:r>
              <a:rPr lang="en-US" sz="1400" dirty="0" smtClean="0"/>
              <a:t>		</a:t>
            </a:r>
            <a:r>
              <a:rPr lang="en-US" sz="1400" dirty="0" smtClean="0">
                <a:hlinkClick r:id="" action="ppaction://noaction"/>
              </a:rPr>
              <a:t>[2]</a:t>
            </a:r>
            <a:r>
              <a:rPr lang="en-US" sz="1400" dirty="0" smtClean="0"/>
              <a:t> 	Putnam Robert D. (1993) Making Democracy Work: Civic Traditions in Modern Italy. 		Princeton 	University Press. Page 170</a:t>
            </a:r>
          </a:p>
          <a:p>
            <a:pPr lvl="2" eaLnBrk="1" hangingPunct="1">
              <a:lnSpc>
                <a:spcPct val="90000"/>
              </a:lnSpc>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0E8EE8A1-23D7-4E56-ADF2-21AD8BD83596}" type="slidenum">
              <a:rPr lang="en-US" altLang="en-US" b="0" smtClean="0"/>
              <a:pPr>
                <a:defRPr/>
              </a:pPr>
              <a:t>7</a:t>
            </a:fld>
            <a:endParaRPr lang="en-US" altLang="en-US" b="0" smtClean="0"/>
          </a:p>
        </p:txBody>
      </p:sp>
      <p:sp>
        <p:nvSpPr>
          <p:cNvPr id="333827" name="Rectangle 3"/>
          <p:cNvSpPr>
            <a:spLocks noGrp="1" noChangeArrowheads="1"/>
          </p:cNvSpPr>
          <p:nvPr>
            <p:ph type="body" idx="1"/>
          </p:nvPr>
        </p:nvSpPr>
        <p:spPr>
          <a:xfrm>
            <a:off x="228600" y="0"/>
            <a:ext cx="8458200" cy="6019800"/>
          </a:xfrm>
        </p:spPr>
        <p:txBody>
          <a:bodyPr/>
          <a:lstStyle/>
          <a:p>
            <a:pPr eaLnBrk="1" hangingPunct="1">
              <a:lnSpc>
                <a:spcPct val="90000"/>
              </a:lnSpc>
              <a:defRPr/>
            </a:pPr>
            <a:endParaRPr lang="en-US" sz="2400" i="1" dirty="0" smtClean="0"/>
          </a:p>
          <a:p>
            <a:pPr algn="just" eaLnBrk="1" hangingPunct="1">
              <a:lnSpc>
                <a:spcPct val="90000"/>
              </a:lnSpc>
              <a:defRPr/>
            </a:pPr>
            <a:r>
              <a:rPr lang="en-US" dirty="0" smtClean="0"/>
              <a:t>Trust lubricates cooperation and cooperation generates trust in turn. </a:t>
            </a:r>
            <a:r>
              <a:rPr lang="en-US" sz="1600" dirty="0" smtClean="0">
                <a:hlinkClick r:id="" action="ppaction://noaction"/>
              </a:rPr>
              <a:t>[1]</a:t>
            </a:r>
            <a:r>
              <a:rPr lang="en-US" dirty="0" smtClean="0"/>
              <a:t> </a:t>
            </a:r>
          </a:p>
          <a:p>
            <a:pPr algn="just" eaLnBrk="1" hangingPunct="1">
              <a:lnSpc>
                <a:spcPct val="90000"/>
              </a:lnSpc>
              <a:defRPr/>
            </a:pPr>
            <a:r>
              <a:rPr lang="en-US" dirty="0" err="1" smtClean="0"/>
              <a:t>Ostrom</a:t>
            </a:r>
            <a:r>
              <a:rPr lang="en-US" dirty="0" smtClean="0"/>
              <a:t> (1990), giving example of CPR, concludes:</a:t>
            </a:r>
          </a:p>
          <a:p>
            <a:pPr algn="just" eaLnBrk="1" hangingPunct="1">
              <a:lnSpc>
                <a:spcPct val="90000"/>
              </a:lnSpc>
              <a:buFont typeface="Wingdings" panose="05000000000000000000" pitchFamily="2" charset="2"/>
              <a:buNone/>
              <a:defRPr/>
            </a:pPr>
            <a:r>
              <a:rPr lang="en-US" dirty="0" smtClean="0"/>
              <a:t>   “When individuals have lived in such situations for a substantial time and have developed shared norms and patterns of reciprocity, they possess </a:t>
            </a:r>
            <a:r>
              <a:rPr lang="en-US" b="1" dirty="0" smtClean="0"/>
              <a:t>social capital</a:t>
            </a:r>
            <a:r>
              <a:rPr lang="en-US" dirty="0" smtClean="0"/>
              <a:t> with which they can build institutional arrangements for resolving CPR dilemmas.”</a:t>
            </a:r>
            <a:r>
              <a:rPr lang="en-US" i="1" dirty="0" smtClean="0"/>
              <a:t> </a:t>
            </a:r>
            <a:r>
              <a:rPr lang="en-US" sz="1600" i="1" dirty="0" smtClean="0">
                <a:hlinkClick r:id="" action="ppaction://noaction"/>
              </a:rPr>
              <a:t>[2]</a:t>
            </a:r>
            <a:r>
              <a:rPr lang="en-US" sz="1600" i="1" dirty="0" smtClean="0"/>
              <a:t> </a:t>
            </a:r>
          </a:p>
          <a:p>
            <a:pPr eaLnBrk="1" hangingPunct="1">
              <a:lnSpc>
                <a:spcPct val="90000"/>
              </a:lnSpc>
              <a:buFont typeface="Wingdings" panose="05000000000000000000" pitchFamily="2" charset="2"/>
              <a:buNone/>
              <a:defRPr/>
            </a:pPr>
            <a:r>
              <a:rPr lang="en-US" sz="2800" i="1" dirty="0" smtClean="0"/>
              <a:t>	</a:t>
            </a:r>
            <a:r>
              <a:rPr lang="en-US" sz="1200" dirty="0" smtClean="0"/>
              <a:t> </a:t>
            </a:r>
            <a:r>
              <a:rPr lang="en-US" sz="1400" dirty="0" smtClean="0">
                <a:hlinkClick r:id="" action="ppaction://noaction"/>
              </a:rPr>
              <a:t>[1]</a:t>
            </a:r>
            <a:r>
              <a:rPr lang="en-US" sz="1400" dirty="0" smtClean="0"/>
              <a:t> 	A. O. Hirschman, “Against Parsimony: Three Easy Ways of Complicating Some Categories of Economic Discourse,” </a:t>
            </a:r>
            <a:r>
              <a:rPr lang="en-US" sz="1400" i="1" dirty="0" smtClean="0"/>
              <a:t>American Economic Review</a:t>
            </a:r>
            <a:r>
              <a:rPr lang="en-US" sz="1400" dirty="0" smtClean="0"/>
              <a:t> Proceedings 74 (1984): 93, as cited in </a:t>
            </a:r>
            <a:r>
              <a:rPr lang="en-US" sz="1400" dirty="0" err="1" smtClean="0"/>
              <a:t>Partha</a:t>
            </a:r>
            <a:r>
              <a:rPr lang="en-US" sz="1400" dirty="0" smtClean="0"/>
              <a:t> </a:t>
            </a:r>
            <a:r>
              <a:rPr lang="en-US" sz="1400" dirty="0" err="1" smtClean="0"/>
              <a:t>Dasgupta</a:t>
            </a:r>
            <a:r>
              <a:rPr lang="en-US" sz="1400" dirty="0" smtClean="0"/>
              <a:t>, “Trust as a Commodity,” in </a:t>
            </a:r>
            <a:r>
              <a:rPr lang="en-US" sz="1400" i="1" dirty="0" smtClean="0"/>
              <a:t>Trust, </a:t>
            </a:r>
            <a:r>
              <a:rPr lang="en-US" sz="1400" dirty="0" smtClean="0"/>
              <a:t>ed. Gambetta, p.56. (Mentioned in Putnam 1993, p. 169)</a:t>
            </a:r>
          </a:p>
          <a:p>
            <a:pPr lvl="1" algn="just" eaLnBrk="1" hangingPunct="1">
              <a:lnSpc>
                <a:spcPct val="90000"/>
              </a:lnSpc>
              <a:buFontTx/>
              <a:buNone/>
              <a:defRPr/>
            </a:pPr>
            <a:r>
              <a:rPr lang="en-US" sz="1200" dirty="0" smtClean="0"/>
              <a:t> </a:t>
            </a:r>
            <a:r>
              <a:rPr lang="en-US" sz="1200" dirty="0" smtClean="0">
                <a:hlinkClick r:id="" action="ppaction://noaction"/>
              </a:rPr>
              <a:t>[2]</a:t>
            </a:r>
            <a:r>
              <a:rPr lang="en-US" sz="1200" dirty="0" smtClean="0"/>
              <a:t> </a:t>
            </a:r>
            <a:r>
              <a:rPr lang="en-US" sz="1200" dirty="0" err="1" smtClean="0"/>
              <a:t>Elinor</a:t>
            </a:r>
            <a:r>
              <a:rPr lang="en-US" sz="1200" dirty="0" smtClean="0"/>
              <a:t> </a:t>
            </a:r>
            <a:r>
              <a:rPr lang="en-US" sz="1200" dirty="0" err="1" smtClean="0"/>
              <a:t>Ostrom</a:t>
            </a:r>
            <a:r>
              <a:rPr lang="en-US" sz="1200" dirty="0" smtClean="0"/>
              <a:t> (1990) Governing the Commons: The Evolution of Institutions for Collective Actions. New York: Cambridge University Press. Page 183-184. (Mentioned in Putnam 1993, p. 169)</a:t>
            </a:r>
          </a:p>
        </p:txBody>
      </p:sp>
    </p:spTree>
  </p:cSld>
  <p:clrMapOvr>
    <a:masterClrMapping/>
  </p:clrMapOvr>
  <p:transition advTm="26144"/>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E6695521-8F5B-4AD2-8C7D-27C4888022F0}" type="slidenum">
              <a:rPr lang="en-US" altLang="en-US" b="0" smtClean="0"/>
              <a:pPr>
                <a:defRPr/>
              </a:pPr>
              <a:t>8</a:t>
            </a:fld>
            <a:endParaRPr lang="en-US" altLang="en-US" b="0" smtClean="0"/>
          </a:p>
        </p:txBody>
      </p:sp>
      <p:sp>
        <p:nvSpPr>
          <p:cNvPr id="610306" name="Rectangle 2"/>
          <p:cNvSpPr>
            <a:spLocks noGrp="1" noChangeArrowheads="1"/>
          </p:cNvSpPr>
          <p:nvPr>
            <p:ph type="title"/>
          </p:nvPr>
        </p:nvSpPr>
        <p:spPr>
          <a:xfrm>
            <a:off x="-7938" y="228600"/>
            <a:ext cx="8991601" cy="1676400"/>
          </a:xfrm>
        </p:spPr>
        <p:txBody>
          <a:bodyPr/>
          <a:lstStyle/>
          <a:p>
            <a:pPr eaLnBrk="1" hangingPunct="1">
              <a:defRPr/>
            </a:pPr>
            <a:r>
              <a:rPr lang="en-US" sz="3600" b="1" dirty="0" smtClean="0"/>
              <a:t>Failure of Government Led Models of Participation in Developing Countries</a:t>
            </a:r>
            <a:endParaRPr lang="en-US" sz="3600" dirty="0" smtClean="0"/>
          </a:p>
        </p:txBody>
      </p:sp>
      <p:sp>
        <p:nvSpPr>
          <p:cNvPr id="610307" name="Rectangle 3"/>
          <p:cNvSpPr>
            <a:spLocks noGrp="1" noChangeArrowheads="1"/>
          </p:cNvSpPr>
          <p:nvPr>
            <p:ph type="body" idx="1"/>
          </p:nvPr>
        </p:nvSpPr>
        <p:spPr>
          <a:xfrm>
            <a:off x="304800" y="1905000"/>
            <a:ext cx="8534400" cy="4648200"/>
          </a:xfrm>
        </p:spPr>
        <p:txBody>
          <a:bodyPr/>
          <a:lstStyle/>
          <a:p>
            <a:pPr marL="609600" indent="-609600" algn="just" eaLnBrk="1" hangingPunct="1">
              <a:lnSpc>
                <a:spcPct val="80000"/>
              </a:lnSpc>
              <a:defRPr/>
            </a:pPr>
            <a:r>
              <a:rPr lang="en-US" dirty="0" smtClean="0"/>
              <a:t>In perspective of third world countries (Indo-Pak subcontinent), David C. </a:t>
            </a:r>
            <a:r>
              <a:rPr lang="en-US" dirty="0" err="1" smtClean="0"/>
              <a:t>Korten</a:t>
            </a:r>
            <a:r>
              <a:rPr lang="en-US" dirty="0" smtClean="0"/>
              <a:t> (1986) </a:t>
            </a:r>
            <a:r>
              <a:rPr lang="en-US" sz="1600" dirty="0" smtClean="0">
                <a:hlinkClick r:id="" action="ppaction://noaction"/>
              </a:rPr>
              <a:t>[1]</a:t>
            </a:r>
            <a:r>
              <a:rPr lang="en-US" dirty="0" smtClean="0"/>
              <a:t>  classifies the government-led approaches of participatory development into three types:</a:t>
            </a:r>
          </a:p>
          <a:p>
            <a:pPr marL="990600" lvl="1" indent="-533400" algn="just" eaLnBrk="1" hangingPunct="1">
              <a:lnSpc>
                <a:spcPct val="80000"/>
              </a:lnSpc>
              <a:buFont typeface="Wingdings" pitchFamily="2" charset="2"/>
              <a:buAutoNum type="arabicPeriod"/>
              <a:defRPr/>
            </a:pPr>
            <a:r>
              <a:rPr lang="en-US" sz="3200" dirty="0" smtClean="0"/>
              <a:t>Community Development </a:t>
            </a:r>
            <a:r>
              <a:rPr lang="en-US" sz="2400" dirty="0" smtClean="0"/>
              <a:t>(1950-mid 60’s)</a:t>
            </a:r>
          </a:p>
          <a:p>
            <a:pPr marL="990600" lvl="1" indent="-533400" algn="just" eaLnBrk="1" hangingPunct="1">
              <a:lnSpc>
                <a:spcPct val="80000"/>
              </a:lnSpc>
              <a:buFont typeface="Wingdings" pitchFamily="2" charset="2"/>
              <a:buAutoNum type="arabicPeriod"/>
              <a:defRPr/>
            </a:pPr>
            <a:r>
              <a:rPr lang="en-US" sz="3200" dirty="0" smtClean="0"/>
              <a:t>Popular Participation </a:t>
            </a:r>
            <a:r>
              <a:rPr lang="en-US" sz="2400" dirty="0" smtClean="0"/>
              <a:t>(1960’s – 1970’s)</a:t>
            </a:r>
          </a:p>
          <a:p>
            <a:pPr marL="990600" lvl="1" indent="-533400" algn="just" eaLnBrk="1" hangingPunct="1">
              <a:lnSpc>
                <a:spcPct val="80000"/>
              </a:lnSpc>
              <a:buFont typeface="Wingdings" pitchFamily="2" charset="2"/>
              <a:buAutoNum type="arabicPeriod"/>
              <a:defRPr/>
            </a:pPr>
            <a:r>
              <a:rPr lang="en-US" sz="3200" dirty="0" smtClean="0"/>
              <a:t>Decentralization  </a:t>
            </a:r>
            <a:r>
              <a:rPr lang="en-US" sz="2400" dirty="0" smtClean="0"/>
              <a:t>( 1980’s ~ )</a:t>
            </a:r>
          </a:p>
          <a:p>
            <a:pPr marL="990600" lvl="1" indent="-533400" eaLnBrk="1" hangingPunct="1">
              <a:lnSpc>
                <a:spcPct val="80000"/>
              </a:lnSpc>
              <a:buFontTx/>
              <a:buNone/>
              <a:defRPr/>
            </a:pPr>
            <a:endParaRPr lang="en-US" dirty="0" smtClean="0"/>
          </a:p>
          <a:p>
            <a:pPr marL="609600" indent="-609600" algn="just" eaLnBrk="1" hangingPunct="1">
              <a:lnSpc>
                <a:spcPct val="80000"/>
              </a:lnSpc>
              <a:defRPr/>
            </a:pPr>
            <a:r>
              <a:rPr lang="en-US" sz="1600" dirty="0" smtClean="0">
                <a:hlinkClick r:id="" action="ppaction://noaction"/>
              </a:rPr>
              <a:t>[1]</a:t>
            </a:r>
            <a:r>
              <a:rPr lang="en-US" sz="1600" dirty="0" smtClean="0"/>
              <a:t> </a:t>
            </a:r>
            <a:r>
              <a:rPr lang="en-US" sz="1600" dirty="0" err="1" smtClean="0"/>
              <a:t>Korten</a:t>
            </a:r>
            <a:r>
              <a:rPr lang="en-US" sz="1600" dirty="0" smtClean="0"/>
              <a:t>, D. C. (1986) Community Management: Asian Experience and Perspectives. </a:t>
            </a:r>
            <a:r>
              <a:rPr lang="en-US" sz="1600" dirty="0" err="1" smtClean="0"/>
              <a:t>Kumarian</a:t>
            </a:r>
            <a:r>
              <a:rPr lang="en-US" sz="1600" dirty="0" smtClean="0"/>
              <a:t> Press. p. 8-10 </a:t>
            </a:r>
          </a:p>
          <a:p>
            <a:pPr marL="990600" lvl="1" indent="-533400" eaLnBrk="1" hangingPunct="1">
              <a:lnSpc>
                <a:spcPct val="80000"/>
              </a:lnSpc>
              <a:buFontTx/>
              <a:buNone/>
              <a:defRPr/>
            </a:pPr>
            <a:endParaRPr lang="en-US" dirty="0" smtClean="0"/>
          </a:p>
        </p:txBody>
      </p:sp>
    </p:spTree>
  </p:cSld>
  <p:clrMapOvr>
    <a:masterClrMapping/>
  </p:clrMapOvr>
  <p:transition advTm="388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b="1">
                <a:solidFill>
                  <a:schemeClr val="tx1"/>
                </a:solidFill>
                <a:latin typeface="Arial" panose="020B0604020202020204" pitchFamily="34" charset="0"/>
                <a:cs typeface="Times New Roman" panose="02020603050405020304" pitchFamily="18" charset="0"/>
              </a:defRPr>
            </a:lvl1pPr>
            <a:lvl2pPr marL="742950" indent="-285750">
              <a:defRPr b="1">
                <a:solidFill>
                  <a:schemeClr val="tx1"/>
                </a:solidFill>
                <a:latin typeface="Arial" panose="020B0604020202020204" pitchFamily="34" charset="0"/>
                <a:cs typeface="Times New Roman" panose="02020603050405020304" pitchFamily="18" charset="0"/>
              </a:defRPr>
            </a:lvl2pPr>
            <a:lvl3pPr marL="1143000" indent="-228600">
              <a:defRPr b="1">
                <a:solidFill>
                  <a:schemeClr val="tx1"/>
                </a:solidFill>
                <a:latin typeface="Arial" panose="020B0604020202020204" pitchFamily="34" charset="0"/>
                <a:cs typeface="Times New Roman" panose="02020603050405020304" pitchFamily="18" charset="0"/>
              </a:defRPr>
            </a:lvl3pPr>
            <a:lvl4pPr marL="1600200" indent="-228600">
              <a:defRPr b="1">
                <a:solidFill>
                  <a:schemeClr val="tx1"/>
                </a:solidFill>
                <a:latin typeface="Arial" panose="020B0604020202020204" pitchFamily="34" charset="0"/>
                <a:cs typeface="Times New Roman" panose="02020603050405020304" pitchFamily="18" charset="0"/>
              </a:defRPr>
            </a:lvl4pPr>
            <a:lvl5pPr marL="2057400" indent="-228600">
              <a:defRPr b="1">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Times New Roman" panose="02020603050405020304" pitchFamily="18" charset="0"/>
              </a:defRPr>
            </a:lvl9pPr>
          </a:lstStyle>
          <a:p>
            <a:pPr>
              <a:defRPr/>
            </a:pPr>
            <a:fld id="{645F661A-4C0B-4FBD-93C8-182BD4A39AFE}" type="slidenum">
              <a:rPr lang="en-US" altLang="en-US" b="0" smtClean="0"/>
              <a:pPr>
                <a:defRPr/>
              </a:pPr>
              <a:t>9</a:t>
            </a:fld>
            <a:endParaRPr lang="en-US" altLang="en-US" b="0" smtClean="0"/>
          </a:p>
        </p:txBody>
      </p:sp>
      <p:sp>
        <p:nvSpPr>
          <p:cNvPr id="611330" name="Rectangle 1026"/>
          <p:cNvSpPr>
            <a:spLocks noGrp="1" noChangeArrowheads="1"/>
          </p:cNvSpPr>
          <p:nvPr>
            <p:ph type="title"/>
          </p:nvPr>
        </p:nvSpPr>
        <p:spPr>
          <a:xfrm>
            <a:off x="685800" y="233363"/>
            <a:ext cx="7772400" cy="1143000"/>
          </a:xfrm>
        </p:spPr>
        <p:txBody>
          <a:bodyPr/>
          <a:lstStyle/>
          <a:p>
            <a:pPr eaLnBrk="1" hangingPunct="1">
              <a:defRPr/>
            </a:pPr>
            <a:r>
              <a:rPr lang="en-US" b="1" dirty="0" smtClean="0"/>
              <a:t>Community Development (1950 mid to 60’s)</a:t>
            </a:r>
          </a:p>
        </p:txBody>
      </p:sp>
      <p:sp>
        <p:nvSpPr>
          <p:cNvPr id="611331" name="Rectangle 1027"/>
          <p:cNvSpPr>
            <a:spLocks noGrp="1" noChangeArrowheads="1"/>
          </p:cNvSpPr>
          <p:nvPr>
            <p:ph type="body" idx="1"/>
          </p:nvPr>
        </p:nvSpPr>
        <p:spPr>
          <a:xfrm>
            <a:off x="342900" y="1584325"/>
            <a:ext cx="8458200" cy="4876800"/>
          </a:xfrm>
        </p:spPr>
        <p:txBody>
          <a:bodyPr/>
          <a:lstStyle/>
          <a:p>
            <a:pPr algn="just" eaLnBrk="1" hangingPunct="1">
              <a:lnSpc>
                <a:spcPct val="90000"/>
              </a:lnSpc>
              <a:defRPr/>
            </a:pPr>
            <a:r>
              <a:rPr lang="en-US" sz="2800" dirty="0" smtClean="0"/>
              <a:t>Government-Led programs of community   development largely failed because:</a:t>
            </a:r>
          </a:p>
          <a:p>
            <a:pPr lvl="1" algn="just" eaLnBrk="1" hangingPunct="1">
              <a:lnSpc>
                <a:spcPct val="90000"/>
              </a:lnSpc>
              <a:defRPr/>
            </a:pPr>
            <a:r>
              <a:rPr lang="en-US" dirty="0" smtClean="0"/>
              <a:t>Program  were formulated centrally </a:t>
            </a:r>
          </a:p>
          <a:p>
            <a:pPr lvl="1" algn="just" eaLnBrk="1" hangingPunct="1">
              <a:lnSpc>
                <a:spcPct val="90000"/>
              </a:lnSpc>
              <a:defRPr/>
            </a:pPr>
            <a:r>
              <a:rPr lang="en-US" dirty="0" smtClean="0"/>
              <a:t>Implemented through conventional bureaucratic structures </a:t>
            </a:r>
          </a:p>
          <a:p>
            <a:pPr lvl="1" algn="just" eaLnBrk="1" hangingPunct="1">
              <a:lnSpc>
                <a:spcPct val="90000"/>
              </a:lnSpc>
              <a:defRPr/>
            </a:pPr>
            <a:r>
              <a:rPr lang="en-US" dirty="0" smtClean="0"/>
              <a:t>Little regard to the willingness or capability of the people.</a:t>
            </a:r>
          </a:p>
          <a:p>
            <a:pPr lvl="1" algn="just" eaLnBrk="1" hangingPunct="1">
              <a:lnSpc>
                <a:spcPct val="90000"/>
              </a:lnSpc>
              <a:defRPr/>
            </a:pPr>
            <a:r>
              <a:rPr lang="en-US" dirty="0" smtClean="0"/>
              <a:t>Little effort was devoted to building independent, member-controlled local organizations which can be able to solve local problems, mobilize local resources.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Times New Roman"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13460</TotalTime>
  <Words>1552</Words>
  <Application>Microsoft Office PowerPoint</Application>
  <PresentationFormat>On-screen Show (4:3)</PresentationFormat>
  <Paragraphs>150</Paragraphs>
  <Slides>20</Slides>
  <Notes>1</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Times New Roman</vt:lpstr>
      <vt:lpstr>Wingdings</vt:lpstr>
      <vt:lpstr>Arial Narrow</vt:lpstr>
      <vt:lpstr>Beam</vt:lpstr>
      <vt:lpstr>011. Models of Participatory Development  in the Context of  Low Trust Society A Comparative Study of  Environmental Infrastructure  Projects in Pakistan </vt:lpstr>
      <vt:lpstr>Breaking the Vicious Circle of Distrust and Underdevelopment</vt:lpstr>
      <vt:lpstr>PowerPoint Presentation</vt:lpstr>
      <vt:lpstr>PowerPoint Presentation</vt:lpstr>
      <vt:lpstr>Relationship of Trust, Social Capital and Volunteer Cooperation</vt:lpstr>
      <vt:lpstr>PowerPoint Presentation</vt:lpstr>
      <vt:lpstr>PowerPoint Presentation</vt:lpstr>
      <vt:lpstr>Failure of Government Led Models of Participation in Developing Countries</vt:lpstr>
      <vt:lpstr>Community Development (1950 mid to 60’s)</vt:lpstr>
      <vt:lpstr>Popular Participation  (1960’s to early 1970’s)</vt:lpstr>
      <vt:lpstr>PowerPoint Presentation</vt:lpstr>
      <vt:lpstr>Decentralization  (1980’s ~ onward)</vt:lpstr>
      <vt:lpstr>Vicious Circle of Trust and Development</vt:lpstr>
      <vt:lpstr>PowerPoint Presentation</vt:lpstr>
      <vt:lpstr>PowerPoint Presentation</vt:lpstr>
      <vt:lpstr>What is Low Trust Society?</vt:lpstr>
      <vt:lpstr>PowerPoint Presentation</vt:lpstr>
      <vt:lpstr>Social Trust  in Development Process</vt:lpstr>
      <vt:lpstr>PowerPoint Presentation</vt:lpstr>
      <vt:lpstr>PowerPoint Presentation</vt:lpstr>
    </vt:vector>
  </TitlesOfParts>
  <Company>ABC Atiq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Equitable Partnerships: An Appropriate Approach for Establishing Trustworthy Relationship between Government and Communities for Environmental Infrastructure A case of Pakistan</dc:title>
  <dc:creator>Atiq</dc:creator>
  <cp:lastModifiedBy>Home</cp:lastModifiedBy>
  <cp:revision>1296</cp:revision>
  <dcterms:created xsi:type="dcterms:W3CDTF">2003-09-19T07:53:03Z</dcterms:created>
  <dcterms:modified xsi:type="dcterms:W3CDTF">2020-04-26T10:45:06Z</dcterms:modified>
</cp:coreProperties>
</file>